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84" r:id="rId3"/>
    <p:sldMasterId id="2147483691" r:id="rId4"/>
  </p:sldMasterIdLst>
  <p:notesMasterIdLst>
    <p:notesMasterId r:id="rId18"/>
  </p:notesMasterIdLst>
  <p:handoutMasterIdLst>
    <p:handoutMasterId r:id="rId19"/>
  </p:handoutMasterIdLst>
  <p:sldIdLst>
    <p:sldId id="424" r:id="rId5"/>
    <p:sldId id="556" r:id="rId6"/>
    <p:sldId id="545" r:id="rId7"/>
    <p:sldId id="546" r:id="rId8"/>
    <p:sldId id="547" r:id="rId9"/>
    <p:sldId id="548" r:id="rId10"/>
    <p:sldId id="549" r:id="rId11"/>
    <p:sldId id="550" r:id="rId12"/>
    <p:sldId id="551" r:id="rId13"/>
    <p:sldId id="552" r:id="rId14"/>
    <p:sldId id="553" r:id="rId15"/>
    <p:sldId id="554" r:id="rId16"/>
    <p:sldId id="555" r:id="rId17"/>
  </p:sldIdLst>
  <p:sldSz cx="9144000" cy="6858000" type="screen4x3"/>
  <p:notesSz cx="6797675" cy="9874250"/>
  <p:defaultTextStyle>
    <a:defPPr>
      <a:defRPr lang="bg-BG"/>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1A69"/>
    <a:srgbClr val="000000"/>
    <a:srgbClr val="16478E"/>
    <a:srgbClr val="E6E5D8"/>
    <a:srgbClr val="15478E"/>
    <a:srgbClr val="F47621"/>
    <a:srgbClr val="0032A0"/>
    <a:srgbClr val="F6A9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0" autoAdjust="0"/>
    <p:restoredTop sz="72544" autoAdjust="0"/>
  </p:normalViewPr>
  <p:slideViewPr>
    <p:cSldViewPr>
      <p:cViewPr varScale="1">
        <p:scale>
          <a:sx n="49" d="100"/>
          <a:sy n="49" d="100"/>
        </p:scale>
        <p:origin x="1252" y="3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56" d="100"/>
          <a:sy n="56" d="100"/>
        </p:scale>
        <p:origin x="-2886" y="-8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84A602A1-4739-4E60-90B9-8D8041668778}" type="datetimeFigureOut">
              <a:rPr lang="en-US" smtClean="0"/>
              <a:pPr/>
              <a:t>3/24/2019</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4D5ED526-7549-4ECD-A723-3F1E61DE3FE2}" type="slidenum">
              <a:rPr lang="en-US" smtClean="0"/>
              <a:pPr/>
              <a:t>‹#›</a:t>
            </a:fld>
            <a:endParaRPr lang="en-US"/>
          </a:p>
        </p:txBody>
      </p:sp>
    </p:spTree>
    <p:extLst>
      <p:ext uri="{BB962C8B-B14F-4D97-AF65-F5344CB8AC3E}">
        <p14:creationId xmlns:p14="http://schemas.microsoft.com/office/powerpoint/2010/main" val="1749494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5659"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bg-BG"/>
          </a:p>
        </p:txBody>
      </p:sp>
      <p:sp>
        <p:nvSpPr>
          <p:cNvPr id="7171" name="Rectangle 3"/>
          <p:cNvSpPr>
            <a:spLocks noGrp="1" noChangeArrowheads="1"/>
          </p:cNvSpPr>
          <p:nvPr>
            <p:ph type="dt" idx="1"/>
          </p:nvPr>
        </p:nvSpPr>
        <p:spPr bwMode="auto">
          <a:xfrm>
            <a:off x="3850443" y="0"/>
            <a:ext cx="2945659"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bg-BG"/>
          </a:p>
        </p:txBody>
      </p:sp>
      <p:sp>
        <p:nvSpPr>
          <p:cNvPr id="146436"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79768" y="4690269"/>
            <a:ext cx="5438140"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bg-BG" noProof="0"/>
              <a:t>Click to edit Master text styles</a:t>
            </a:r>
          </a:p>
          <a:p>
            <a:pPr lvl="1"/>
            <a:r>
              <a:rPr lang="bg-BG" noProof="0"/>
              <a:t>Second level</a:t>
            </a:r>
          </a:p>
          <a:p>
            <a:pPr lvl="2"/>
            <a:r>
              <a:rPr lang="bg-BG" noProof="0"/>
              <a:t>Third level</a:t>
            </a:r>
          </a:p>
          <a:p>
            <a:pPr lvl="3"/>
            <a:r>
              <a:rPr lang="bg-BG" noProof="0"/>
              <a:t>Fourth level</a:t>
            </a:r>
          </a:p>
          <a:p>
            <a:pPr lvl="4"/>
            <a:r>
              <a:rPr lang="bg-BG" noProof="0"/>
              <a:t>Fifth level</a:t>
            </a:r>
          </a:p>
        </p:txBody>
      </p:sp>
      <p:sp>
        <p:nvSpPr>
          <p:cNvPr id="7174" name="Rectangle 6"/>
          <p:cNvSpPr>
            <a:spLocks noGrp="1" noChangeArrowheads="1"/>
          </p:cNvSpPr>
          <p:nvPr>
            <p:ph type="ftr" sz="quarter" idx="4"/>
          </p:nvPr>
        </p:nvSpPr>
        <p:spPr bwMode="auto">
          <a:xfrm>
            <a:off x="0" y="9378824"/>
            <a:ext cx="2945659"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bg-BG"/>
          </a:p>
        </p:txBody>
      </p:sp>
      <p:sp>
        <p:nvSpPr>
          <p:cNvPr id="7175" name="Rectangle 7"/>
          <p:cNvSpPr>
            <a:spLocks noGrp="1" noChangeArrowheads="1"/>
          </p:cNvSpPr>
          <p:nvPr>
            <p:ph type="sldNum" sz="quarter" idx="5"/>
          </p:nvPr>
        </p:nvSpPr>
        <p:spPr bwMode="auto">
          <a:xfrm>
            <a:off x="3850443" y="9378824"/>
            <a:ext cx="2945659"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16929FBC-DC2E-4090-9D68-96DC05C65C59}" type="slidenum">
              <a:rPr lang="bg-BG"/>
              <a:pPr>
                <a:defRPr/>
              </a:pPr>
              <a:t>‹#›</a:t>
            </a:fld>
            <a:endParaRPr lang="bg-BG"/>
          </a:p>
        </p:txBody>
      </p:sp>
    </p:spTree>
    <p:extLst>
      <p:ext uri="{BB962C8B-B14F-4D97-AF65-F5344CB8AC3E}">
        <p14:creationId xmlns:p14="http://schemas.microsoft.com/office/powerpoint/2010/main" val="13501897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1</a:t>
            </a:fld>
            <a:endParaRPr lang="bg-BG"/>
          </a:p>
        </p:txBody>
      </p:sp>
    </p:spTree>
    <p:extLst>
      <p:ext uri="{BB962C8B-B14F-4D97-AF65-F5344CB8AC3E}">
        <p14:creationId xmlns:p14="http://schemas.microsoft.com/office/powerpoint/2010/main" val="3295507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Всички необходими формуляри за кандидатстване, както и ръководството, където подробно е описано всичко са достъпни в Комитети/Комитет за Фондация Ротари / Подкомитет Дистриктни грантове</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В момента тук са качени документите за кандидастване за тази година. В началото на април ще бъдат достъпни и формулярите за следващата ротарианска година: 2019-20.</a:t>
            </a:r>
            <a:endParaRPr lang="bg-BG" b="1"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10</a:t>
            </a:fld>
            <a:endParaRPr lang="bg-BG"/>
          </a:p>
        </p:txBody>
      </p:sp>
    </p:spTree>
    <p:extLst>
      <p:ext uri="{BB962C8B-B14F-4D97-AF65-F5344CB8AC3E}">
        <p14:creationId xmlns:p14="http://schemas.microsoft.com/office/powerpoint/2010/main" val="2554165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Относно изпълнението и отчитането на проектите финансирани с дистриктен грант. Всичко е описано в Ръководство за управление и отчитане на дистриктен грант, отново качено на сайта на дистрикта.</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За улеснение на клубовете са разработени бланкови документи, които да ползвате в процеса на изпълнение на проекта и които са част от документацията по отчитане на гранта.</a:t>
            </a:r>
            <a:endParaRPr lang="en-GB" sz="1200" kern="1200" dirty="0" smtClean="0">
              <a:solidFill>
                <a:schemeClr val="tx1"/>
              </a:solidFill>
              <a:effectLst/>
              <a:latin typeface="Arial" charset="0"/>
              <a:ea typeface="+mn-ea"/>
              <a:cs typeface="Arial" charset="0"/>
            </a:endParaRPr>
          </a:p>
          <a:p>
            <a:r>
              <a:rPr lang="bg-BG" sz="1200" b="1" kern="1200" dirty="0" smtClean="0">
                <a:solidFill>
                  <a:schemeClr val="tx1"/>
                </a:solidFill>
                <a:effectLst/>
                <a:latin typeface="Arial" charset="0"/>
                <a:ea typeface="+mn-ea"/>
                <a:cs typeface="Arial" charset="0"/>
              </a:rPr>
              <a:t>МНОГО Е ВАЖНО</a:t>
            </a:r>
            <a:r>
              <a:rPr lang="bg-BG" sz="1200" kern="1200" dirty="0" smtClean="0">
                <a:solidFill>
                  <a:schemeClr val="tx1"/>
                </a:solidFill>
                <a:effectLst/>
                <a:latin typeface="Arial" charset="0"/>
                <a:ea typeface="+mn-ea"/>
                <a:cs typeface="Arial" charset="0"/>
              </a:rPr>
              <a:t> да планирате правилно изпълнението и да отчетете навреме проекта, защото от това зависи кога клубовете одобрени за следващата година ще си получат парите за изпълнение на техните проекти.</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11</a:t>
            </a:fld>
            <a:endParaRPr lang="bg-BG"/>
          </a:p>
        </p:txBody>
      </p:sp>
    </p:spTree>
    <p:extLst>
      <p:ext uri="{BB962C8B-B14F-4D97-AF65-F5344CB8AC3E}">
        <p14:creationId xmlns:p14="http://schemas.microsoft.com/office/powerpoint/2010/main" val="864164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Ресурсът, с който разполагаме за 2019-20 е </a:t>
            </a:r>
            <a:r>
              <a:rPr lang="en-US" sz="1200" b="1" kern="1200" dirty="0" smtClean="0">
                <a:solidFill>
                  <a:schemeClr val="tx1"/>
                </a:solidFill>
                <a:effectLst/>
                <a:latin typeface="Arial" charset="0"/>
                <a:ea typeface="+mn-ea"/>
                <a:cs typeface="Arial" charset="0"/>
              </a:rPr>
              <a:t>14,040 </a:t>
            </a:r>
            <a:r>
              <a:rPr lang="bg-BG" sz="1200" b="1" kern="1200" dirty="0" smtClean="0">
                <a:solidFill>
                  <a:schemeClr val="tx1"/>
                </a:solidFill>
                <a:effectLst/>
                <a:latin typeface="Arial" charset="0"/>
                <a:ea typeface="+mn-ea"/>
                <a:cs typeface="Arial" charset="0"/>
              </a:rPr>
              <a:t>$</a:t>
            </a:r>
            <a:r>
              <a:rPr lang="bg-BG" sz="1200" kern="1200" dirty="0" smtClean="0">
                <a:solidFill>
                  <a:schemeClr val="tx1"/>
                </a:solidFill>
                <a:effectLst/>
                <a:latin typeface="Arial" charset="0"/>
                <a:ea typeface="+mn-ea"/>
                <a:cs typeface="Arial" charset="0"/>
              </a:rPr>
              <a:t>, който ресурс е с 20% повече от допустимото за дистриктни гратове за следващата година съгласно разрешение получено от РИ.</a:t>
            </a:r>
          </a:p>
          <a:p>
            <a:r>
              <a:rPr lang="bg-BG" sz="1200" kern="1200" dirty="0" smtClean="0">
                <a:solidFill>
                  <a:schemeClr val="tx1"/>
                </a:solidFill>
                <a:effectLst/>
                <a:latin typeface="Arial" charset="0"/>
                <a:ea typeface="+mn-ea"/>
                <a:cs typeface="Arial" charset="0"/>
              </a:rPr>
              <a:t>В началото на процеса на кандидатстване е от юли 2019, когато ще бъде качено писмото-покана за прием на проекти.</a:t>
            </a:r>
          </a:p>
          <a:p>
            <a:r>
              <a:rPr lang="bg-BG" sz="1200" kern="1200" dirty="0" smtClean="0">
                <a:solidFill>
                  <a:schemeClr val="tx1"/>
                </a:solidFill>
                <a:effectLst/>
                <a:latin typeface="Arial" charset="0"/>
                <a:ea typeface="+mn-ea"/>
                <a:cs typeface="Arial" charset="0"/>
              </a:rPr>
              <a:t>Но вие можете да стартирате с подготовката на проекта още от април, когато документацията ще бъде достъпна на сайта, но проектите ще могат да се подават след публикуване на поканата.</a:t>
            </a:r>
          </a:p>
          <a:p>
            <a:r>
              <a:rPr lang="bg-BG" sz="1200" kern="1200" dirty="0" smtClean="0">
                <a:solidFill>
                  <a:schemeClr val="tx1"/>
                </a:solidFill>
                <a:effectLst/>
                <a:latin typeface="Arial" charset="0"/>
                <a:ea typeface="+mn-ea"/>
                <a:cs typeface="Arial" charset="0"/>
              </a:rPr>
              <a:t>Крайният срок за получаване на проектите е 28.10.2019, а одобрените за финансиране ще бъдат обявени на семинара на Фондация Ротари на 30.11.2019.</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Средствата ще бъдат изплатени до края на 2019, затова, за да не се бавим, ако клубът ви бъде одобрен за финансиране, открийте си веднага сметка за проекта.</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12</a:t>
            </a:fld>
            <a:endParaRPr lang="bg-BG"/>
          </a:p>
        </p:txBody>
      </p:sp>
    </p:spTree>
    <p:extLst>
      <p:ext uri="{BB962C8B-B14F-4D97-AF65-F5344CB8AC3E}">
        <p14:creationId xmlns:p14="http://schemas.microsoft.com/office/powerpoint/2010/main" val="1047718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pitchFamily="34" charset="0"/>
                <a:cs typeface="Arial" pitchFamily="34" charset="0"/>
              </a:defRPr>
            </a:lvl1pPr>
            <a:lvl2pPr marL="742950" indent="-285750" defTabSz="931863" eaLnBrk="0" hangingPunct="0">
              <a:spcBef>
                <a:spcPct val="30000"/>
              </a:spcBef>
              <a:defRPr sz="1200">
                <a:solidFill>
                  <a:schemeClr val="tx1"/>
                </a:solidFill>
                <a:latin typeface="Arial" pitchFamily="34" charset="0"/>
                <a:cs typeface="Arial" pitchFamily="34" charset="0"/>
              </a:defRPr>
            </a:lvl2pPr>
            <a:lvl3pPr marL="1143000" indent="-228600" defTabSz="931863" eaLnBrk="0" hangingPunct="0">
              <a:spcBef>
                <a:spcPct val="30000"/>
              </a:spcBef>
              <a:defRPr sz="1200">
                <a:solidFill>
                  <a:schemeClr val="tx1"/>
                </a:solidFill>
                <a:latin typeface="Arial" pitchFamily="34" charset="0"/>
                <a:cs typeface="Arial" pitchFamily="34" charset="0"/>
              </a:defRPr>
            </a:lvl3pPr>
            <a:lvl4pPr marL="1600200" indent="-228600" defTabSz="931863" eaLnBrk="0" hangingPunct="0">
              <a:spcBef>
                <a:spcPct val="30000"/>
              </a:spcBef>
              <a:defRPr sz="1200">
                <a:solidFill>
                  <a:schemeClr val="tx1"/>
                </a:solidFill>
                <a:latin typeface="Arial" pitchFamily="34" charset="0"/>
                <a:cs typeface="Arial" pitchFamily="34" charset="0"/>
              </a:defRPr>
            </a:lvl4pPr>
            <a:lvl5pPr marL="2057400" indent="-228600" defTabSz="931863" eaLnBrk="0" hangingPunct="0">
              <a:spcBef>
                <a:spcPct val="30000"/>
              </a:spcBef>
              <a:defRPr sz="1200">
                <a:solidFill>
                  <a:schemeClr val="tx1"/>
                </a:solidFill>
                <a:latin typeface="Arial" pitchFamily="34" charset="0"/>
                <a:cs typeface="Arial" pitchFamily="34" charset="0"/>
              </a:defRPr>
            </a:lvl5pPr>
            <a:lvl6pPr marL="2514600" indent="-228600" defTabSz="931863" eaLnBrk="0" fontAlgn="base" hangingPunct="0">
              <a:spcBef>
                <a:spcPct val="30000"/>
              </a:spcBef>
              <a:spcAft>
                <a:spcPct val="0"/>
              </a:spcAft>
              <a:defRPr sz="1200">
                <a:solidFill>
                  <a:schemeClr val="tx1"/>
                </a:solidFill>
                <a:latin typeface="Arial" pitchFamily="34" charset="0"/>
                <a:cs typeface="Arial" pitchFamily="34" charset="0"/>
              </a:defRPr>
            </a:lvl6pPr>
            <a:lvl7pPr marL="2971800" indent="-228600" defTabSz="931863" eaLnBrk="0" fontAlgn="base" hangingPunct="0">
              <a:spcBef>
                <a:spcPct val="30000"/>
              </a:spcBef>
              <a:spcAft>
                <a:spcPct val="0"/>
              </a:spcAft>
              <a:defRPr sz="1200">
                <a:solidFill>
                  <a:schemeClr val="tx1"/>
                </a:solidFill>
                <a:latin typeface="Arial" pitchFamily="34" charset="0"/>
                <a:cs typeface="Arial" pitchFamily="34" charset="0"/>
              </a:defRPr>
            </a:lvl7pPr>
            <a:lvl8pPr marL="3429000" indent="-228600" defTabSz="931863" eaLnBrk="0" fontAlgn="base" hangingPunct="0">
              <a:spcBef>
                <a:spcPct val="30000"/>
              </a:spcBef>
              <a:spcAft>
                <a:spcPct val="0"/>
              </a:spcAft>
              <a:defRPr sz="1200">
                <a:solidFill>
                  <a:schemeClr val="tx1"/>
                </a:solidFill>
                <a:latin typeface="Arial" pitchFamily="34" charset="0"/>
                <a:cs typeface="Arial" pitchFamily="34" charset="0"/>
              </a:defRPr>
            </a:lvl8pPr>
            <a:lvl9pPr marL="3886200" indent="-228600" defTabSz="931863" eaLnBrk="0" fontAlgn="base" hangingPunct="0">
              <a:spcBef>
                <a:spcPct val="30000"/>
              </a:spcBef>
              <a:spcAft>
                <a:spcPct val="0"/>
              </a:spcAft>
              <a:defRPr sz="1200">
                <a:solidFill>
                  <a:schemeClr val="tx1"/>
                </a:solidFill>
                <a:latin typeface="Arial" pitchFamily="34" charset="0"/>
                <a:cs typeface="Arial" pitchFamily="34" charset="0"/>
              </a:defRPr>
            </a:lvl9pPr>
          </a:lstStyle>
          <a:p>
            <a:pPr>
              <a:spcBef>
                <a:spcPct val="0"/>
              </a:spcBef>
            </a:pPr>
            <a:fld id="{2298BE63-8DFF-4F2A-90F9-95C5926646F0}" type="slidenum">
              <a:rPr lang="en-US" altLang="en-US" smtClean="0">
                <a:ea typeface="ヒラギノ角ゴ Pro W3" pitchFamily="-84" charset="-128"/>
              </a:rPr>
              <a:pPr>
                <a:spcBef>
                  <a:spcPct val="0"/>
                </a:spcBef>
              </a:pPr>
              <a:t>2</a:t>
            </a:fld>
            <a:endParaRPr lang="en-US" altLang="en-US">
              <a:ea typeface="ヒラギノ角ゴ Pro W3" pitchFamily="-84" charset="-128"/>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bg-BG" altLang="en-US" dirty="0">
              <a:latin typeface="Arial" pitchFamily="34" charset="0"/>
              <a:ea typeface="ヒラギノ角ゴ Pro W3" pitchFamily="-84" charset="-128"/>
              <a:cs typeface="Arial" pitchFamily="34" charset="0"/>
            </a:endParaRPr>
          </a:p>
        </p:txBody>
      </p:sp>
    </p:spTree>
    <p:extLst>
      <p:ext uri="{BB962C8B-B14F-4D97-AF65-F5344CB8AC3E}">
        <p14:creationId xmlns:p14="http://schemas.microsoft.com/office/powerpoint/2010/main" val="2688551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Проектите за дистриктен грант са малки по мащаб и краткосрочни проекти, за които се кандидатства пред Дистрикта. Три</a:t>
            </a:r>
            <a:r>
              <a:rPr lang="bg-BG" sz="1200" kern="1200" baseline="0" dirty="0" smtClean="0">
                <a:solidFill>
                  <a:schemeClr val="tx1"/>
                </a:solidFill>
                <a:effectLst/>
                <a:latin typeface="Arial" charset="0"/>
                <a:ea typeface="+mn-ea"/>
                <a:cs typeface="Arial" charset="0"/>
              </a:rPr>
              <a:t> са</a:t>
            </a:r>
            <a:r>
              <a:rPr lang="bg-BG" sz="1200" kern="1200" dirty="0" smtClean="0">
                <a:solidFill>
                  <a:schemeClr val="tx1"/>
                </a:solidFill>
                <a:effectLst/>
                <a:latin typeface="Arial" charset="0"/>
                <a:ea typeface="+mn-ea"/>
                <a:cs typeface="Arial" charset="0"/>
              </a:rPr>
              <a:t> основни етапа на подготовка. Най-важен е първия етап.</a:t>
            </a:r>
          </a:p>
          <a:p>
            <a:r>
              <a:rPr lang="bg-BG" sz="1200" b="1" kern="1200" dirty="0" smtClean="0">
                <a:solidFill>
                  <a:schemeClr val="tx1"/>
                </a:solidFill>
                <a:effectLst/>
                <a:latin typeface="Arial" charset="0"/>
                <a:ea typeface="+mn-ea"/>
                <a:cs typeface="Arial" charset="0"/>
              </a:rPr>
              <a:t>Какво означава анализ на нуждите?</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Това означава да проучим какви проблеми и нужди има в общността – това може да бъде в различни сектори: образование, здравеопазване, социално развитие и т.н. и да преценим можем ли да намерим решение на тези проблеми.</a:t>
            </a:r>
            <a:endParaRPr lang="en-GB" sz="1200" kern="1200" dirty="0" smtClean="0">
              <a:solidFill>
                <a:schemeClr val="tx1"/>
              </a:solidFill>
              <a:effectLst/>
              <a:latin typeface="Arial" charset="0"/>
              <a:ea typeface="+mn-ea"/>
              <a:cs typeface="Arial" charset="0"/>
            </a:endParaRPr>
          </a:p>
          <a:p>
            <a:r>
              <a:rPr lang="bg-BG" sz="1200" b="1" kern="1200" dirty="0" smtClean="0">
                <a:solidFill>
                  <a:schemeClr val="tx1"/>
                </a:solidFill>
                <a:effectLst/>
                <a:latin typeface="Arial" charset="0"/>
                <a:ea typeface="+mn-ea"/>
                <a:cs typeface="Arial" charset="0"/>
              </a:rPr>
              <a:t>Как да го направим?</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проведете срещи със заинтересовани страни – отидете на място;</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поканете в клуба представители на сектори, за които подозирате, че съществуват проблеми – помолете ги да Ви споделят проблемите на сектора;</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поканете в клуба представители на НПО-та или организирайте обща среща с тях – тези организации познават най-добре проблемите на дадена общност, защото почти винаги работят в конкретно направление. В последствие можете да ги привлечете и като партньори.</a:t>
            </a:r>
          </a:p>
          <a:p>
            <a:r>
              <a:rPr lang="bg-BG" sz="1200" kern="1200" dirty="0" smtClean="0">
                <a:solidFill>
                  <a:schemeClr val="tx1"/>
                </a:solidFill>
                <a:effectLst/>
                <a:latin typeface="Arial" charset="0"/>
                <a:ea typeface="+mn-ea"/>
                <a:cs typeface="Arial" charset="0"/>
              </a:rPr>
              <a:t>На база на събраната информация се фокусирайте върху конкретна област на въздействие и идентифицирайте проблемите и нуждите на общността в тази област. Това ще бъде Вашата </a:t>
            </a:r>
            <a:r>
              <a:rPr lang="bg-BG" sz="1200" b="1" kern="1200" dirty="0" smtClean="0">
                <a:solidFill>
                  <a:schemeClr val="tx1"/>
                </a:solidFill>
                <a:effectLst/>
                <a:latin typeface="Arial" charset="0"/>
                <a:ea typeface="+mn-ea"/>
                <a:cs typeface="Arial" charset="0"/>
              </a:rPr>
              <a:t>ЦЕЛЕВА ГРУПА</a:t>
            </a:r>
            <a:r>
              <a:rPr lang="bg-BG" sz="1200" kern="1200" dirty="0" smtClean="0">
                <a:solidFill>
                  <a:schemeClr val="tx1"/>
                </a:solidFill>
                <a:effectLst/>
                <a:latin typeface="Arial" charset="0"/>
                <a:ea typeface="+mn-ea"/>
                <a:cs typeface="Arial" charset="0"/>
              </a:rPr>
              <a:t>.</a:t>
            </a:r>
            <a:endParaRPr lang="en-GB" sz="1200" kern="1200" dirty="0" smtClean="0">
              <a:solidFill>
                <a:schemeClr val="tx1"/>
              </a:solidFill>
              <a:effectLst/>
              <a:latin typeface="Arial" charset="0"/>
              <a:ea typeface="+mn-ea"/>
              <a:cs typeface="Arial" charset="0"/>
            </a:endParaRPr>
          </a:p>
          <a:p>
            <a:r>
              <a:rPr lang="bg-BG" sz="1200" b="1" kern="1200" dirty="0" smtClean="0">
                <a:solidFill>
                  <a:schemeClr val="tx1"/>
                </a:solidFill>
                <a:effectLst/>
                <a:latin typeface="Arial" charset="0"/>
                <a:ea typeface="+mn-ea"/>
                <a:cs typeface="Arial" charset="0"/>
              </a:rPr>
              <a:t>МНОГО ВАЖНО</a:t>
            </a:r>
            <a:r>
              <a:rPr lang="bg-BG" sz="1200" kern="1200" dirty="0" smtClean="0">
                <a:solidFill>
                  <a:schemeClr val="tx1"/>
                </a:solidFill>
                <a:effectLst/>
                <a:latin typeface="Arial" charset="0"/>
                <a:ea typeface="+mn-ea"/>
                <a:cs typeface="Arial" charset="0"/>
              </a:rPr>
              <a:t>: След като сте идентифицирали проблемите и нуждите е много важно да направите оценка на потребността. </a:t>
            </a:r>
            <a:r>
              <a:rPr lang="bg-BG" sz="1200" b="1" kern="1200" dirty="0" smtClean="0">
                <a:solidFill>
                  <a:schemeClr val="tx1"/>
                </a:solidFill>
                <a:effectLst/>
                <a:latin typeface="Arial" charset="0"/>
                <a:ea typeface="+mn-ea"/>
                <a:cs typeface="Arial" charset="0"/>
              </a:rPr>
              <a:t>Какво означава това?</a:t>
            </a:r>
            <a:r>
              <a:rPr lang="bg-BG" sz="1200" kern="1200" dirty="0" smtClean="0">
                <a:solidFill>
                  <a:schemeClr val="tx1"/>
                </a:solidFill>
                <a:effectLst/>
                <a:latin typeface="Arial" charset="0"/>
                <a:ea typeface="+mn-ea"/>
                <a:cs typeface="Arial" charset="0"/>
              </a:rPr>
              <a:t> Да прецените дали тези нужди са реални и дали можете да предложите решение на проблемите. Например дадена маргинализирана група може да иска да работят като програмисти, защото са чули, че там плащат добре и това ще реши проблемите с безработицата в общността, но членовете на тази група нямат дори основно образование – тогава обективно няма как да отговорите на техните нужди дори и да им предложите курсове.</a:t>
            </a:r>
            <a:endParaRPr lang="en-GB" sz="1200" kern="1200" dirty="0" smtClean="0">
              <a:solidFill>
                <a:schemeClr val="tx1"/>
              </a:solidFill>
              <a:effectLst/>
              <a:latin typeface="Arial" charset="0"/>
              <a:ea typeface="+mn-ea"/>
              <a:cs typeface="Arial" charset="0"/>
            </a:endParaRPr>
          </a:p>
          <a:p>
            <a:r>
              <a:rPr lang="bg-BG" sz="1200" b="1" u="sng" kern="1200" dirty="0" smtClean="0">
                <a:solidFill>
                  <a:schemeClr val="tx1"/>
                </a:solidFill>
                <a:effectLst/>
                <a:latin typeface="Arial" charset="0"/>
                <a:ea typeface="+mn-ea"/>
                <a:cs typeface="Arial" charset="0"/>
              </a:rPr>
              <a:t>Ако направите всичко това, резултатът е: ГОТОВА ИДЕЯ ЗА ПРОЕКТ.</a:t>
            </a:r>
            <a:endParaRPr lang="en-GB" sz="1200" kern="1200" dirty="0">
              <a:solidFill>
                <a:schemeClr val="tx1"/>
              </a:solidFill>
              <a:effectLst/>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3</a:t>
            </a:fld>
            <a:endParaRPr lang="bg-BG"/>
          </a:p>
        </p:txBody>
      </p:sp>
    </p:spTree>
    <p:extLst>
      <p:ext uri="{BB962C8B-B14F-4D97-AF65-F5344CB8AC3E}">
        <p14:creationId xmlns:p14="http://schemas.microsoft.com/office/powerpoint/2010/main" val="960600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От анализа на нуждите видяхме, че се идентифицира </a:t>
            </a:r>
            <a:r>
              <a:rPr lang="bg-BG" sz="1200" b="1" kern="1200" dirty="0" smtClean="0">
                <a:solidFill>
                  <a:schemeClr val="tx1"/>
                </a:solidFill>
                <a:effectLst/>
                <a:latin typeface="Arial" charset="0"/>
                <a:ea typeface="+mn-ea"/>
                <a:cs typeface="Arial" charset="0"/>
              </a:rPr>
              <a:t>целевата група</a:t>
            </a:r>
            <a:r>
              <a:rPr lang="bg-BG" sz="1200" kern="1200" dirty="0" smtClean="0">
                <a:solidFill>
                  <a:schemeClr val="tx1"/>
                </a:solidFill>
                <a:effectLst/>
                <a:latin typeface="Arial" charset="0"/>
                <a:ea typeface="+mn-ea"/>
                <a:cs typeface="Arial" charset="0"/>
              </a:rPr>
              <a:t>.</a:t>
            </a:r>
          </a:p>
          <a:p>
            <a:r>
              <a:rPr lang="bg-BG" sz="1200" kern="1200" dirty="0" smtClean="0">
                <a:solidFill>
                  <a:schemeClr val="tx1"/>
                </a:solidFill>
                <a:effectLst/>
                <a:latin typeface="Arial" charset="0"/>
                <a:ea typeface="+mn-ea"/>
                <a:cs typeface="Arial" charset="0"/>
              </a:rPr>
              <a:t>От оценката на потребностите сте определили </a:t>
            </a:r>
            <a:r>
              <a:rPr lang="bg-BG" sz="1200" b="1" kern="1200" dirty="0" smtClean="0">
                <a:solidFill>
                  <a:schemeClr val="tx1"/>
                </a:solidFill>
                <a:effectLst/>
                <a:latin typeface="Arial" charset="0"/>
                <a:ea typeface="+mn-ea"/>
                <a:cs typeface="Arial" charset="0"/>
              </a:rPr>
              <a:t>проблемът</a:t>
            </a:r>
            <a:r>
              <a:rPr lang="bg-BG" sz="1200" kern="1200" dirty="0" smtClean="0">
                <a:solidFill>
                  <a:schemeClr val="tx1"/>
                </a:solidFill>
                <a:effectLst/>
                <a:latin typeface="Arial" charset="0"/>
                <a:ea typeface="+mn-ea"/>
                <a:cs typeface="Arial" charset="0"/>
              </a:rPr>
              <a:t> върху, който да се фокусирате, както и </a:t>
            </a:r>
            <a:r>
              <a:rPr lang="bg-BG" sz="1200" b="1" kern="1200" dirty="0" smtClean="0">
                <a:solidFill>
                  <a:schemeClr val="tx1"/>
                </a:solidFill>
                <a:effectLst/>
                <a:latin typeface="Arial" charset="0"/>
                <a:ea typeface="+mn-ea"/>
                <a:cs typeface="Arial" charset="0"/>
              </a:rPr>
              <a:t>причините</a:t>
            </a:r>
            <a:r>
              <a:rPr lang="bg-BG" sz="1200" kern="1200" dirty="0" smtClean="0">
                <a:solidFill>
                  <a:schemeClr val="tx1"/>
                </a:solidFill>
                <a:effectLst/>
                <a:latin typeface="Arial" charset="0"/>
                <a:ea typeface="+mn-ea"/>
                <a:cs typeface="Arial" charset="0"/>
              </a:rPr>
              <a:t>, от които той е породен.</a:t>
            </a:r>
          </a:p>
          <a:p>
            <a:r>
              <a:rPr lang="bg-BG" sz="1200" kern="1200" dirty="0" smtClean="0">
                <a:solidFill>
                  <a:schemeClr val="tx1"/>
                </a:solidFill>
                <a:effectLst/>
                <a:latin typeface="Arial" charset="0"/>
                <a:ea typeface="+mn-ea"/>
                <a:cs typeface="Arial" charset="0"/>
              </a:rPr>
              <a:t>Това ще ни помогне да определим ЦЕЛИТЕ на нашия проект. </a:t>
            </a:r>
            <a:r>
              <a:rPr lang="bg-BG" sz="1200" b="1" kern="1200" dirty="0" smtClean="0">
                <a:solidFill>
                  <a:schemeClr val="tx1"/>
                </a:solidFill>
                <a:effectLst/>
                <a:latin typeface="Arial" charset="0"/>
                <a:ea typeface="+mn-ea"/>
                <a:cs typeface="Arial" charset="0"/>
              </a:rPr>
              <a:t>КАК?</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Запомнете, че проблемите и целите винаги трябва да са огледални едни на други. Т.е. Целите са винаги отражение на поставените проблеми.</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Най-лесният начин да определите общата цел на проекта е като перифразирате проблема в положителна фраза. </a:t>
            </a:r>
          </a:p>
          <a:p>
            <a:r>
              <a:rPr lang="bg-BG" sz="1200" kern="1200" dirty="0" smtClean="0">
                <a:solidFill>
                  <a:schemeClr val="tx1"/>
                </a:solidFill>
                <a:effectLst/>
                <a:latin typeface="Arial" charset="0"/>
                <a:ea typeface="+mn-ea"/>
                <a:cs typeface="Arial" charset="0"/>
              </a:rPr>
              <a:t>Всеки проект освен обща цел, има и няколко специфични цели, които всъщност представляват желаното бъдещо състояние, което  се очаква да се постигне </a:t>
            </a:r>
            <a:r>
              <a:rPr lang="bg-BG" sz="1200" u="sng" kern="1200" dirty="0" smtClean="0">
                <a:solidFill>
                  <a:schemeClr val="tx1"/>
                </a:solidFill>
                <a:effectLst/>
                <a:latin typeface="Arial" charset="0"/>
                <a:ea typeface="+mn-ea"/>
                <a:cs typeface="Arial" charset="0"/>
              </a:rPr>
              <a:t>в рамките на изпълнението на проекта</a:t>
            </a:r>
            <a:r>
              <a:rPr lang="bg-BG" sz="1200" kern="1200" dirty="0" smtClean="0">
                <a:solidFill>
                  <a:schemeClr val="tx1"/>
                </a:solidFill>
                <a:effectLst/>
                <a:latin typeface="Arial" charset="0"/>
                <a:ea typeface="+mn-ea"/>
                <a:cs typeface="Arial" charset="0"/>
              </a:rPr>
              <a:t>.</a:t>
            </a:r>
          </a:p>
          <a:p>
            <a:r>
              <a:rPr lang="bg-BG" sz="1200" kern="1200" dirty="0" smtClean="0">
                <a:solidFill>
                  <a:schemeClr val="tx1"/>
                </a:solidFill>
                <a:effectLst/>
                <a:latin typeface="Arial" charset="0"/>
                <a:ea typeface="+mn-ea"/>
                <a:cs typeface="Arial" charset="0"/>
              </a:rPr>
              <a:t>Как ги определяме? Аналогично на горното, но като перифразираме причините.</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4</a:t>
            </a:fld>
            <a:endParaRPr lang="bg-BG"/>
          </a:p>
        </p:txBody>
      </p:sp>
    </p:spTree>
    <p:extLst>
      <p:ext uri="{BB962C8B-B14F-4D97-AF65-F5344CB8AC3E}">
        <p14:creationId xmlns:p14="http://schemas.microsoft.com/office/powerpoint/2010/main" val="3389783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Както можете да видите, до тук сме се справили с 1/3 от апликационната форма за дистриктен грант.</a:t>
            </a:r>
          </a:p>
          <a:p>
            <a:r>
              <a:rPr lang="bg-BG" sz="1200" b="1" kern="1200" dirty="0" smtClean="0">
                <a:solidFill>
                  <a:schemeClr val="tx1"/>
                </a:solidFill>
                <a:effectLst/>
                <a:latin typeface="Arial" charset="0"/>
                <a:ea typeface="+mn-ea"/>
                <a:cs typeface="Arial" charset="0"/>
              </a:rPr>
              <a:t>КАКВИ ГРЕШКИ СЕ ДОПУСКАТ ТУК?</a:t>
            </a:r>
          </a:p>
          <a:p>
            <a:pPr lvl="0"/>
            <a:r>
              <a:rPr lang="bg-BG" sz="1200" kern="1200" dirty="0" smtClean="0">
                <a:solidFill>
                  <a:schemeClr val="tx1"/>
                </a:solidFill>
                <a:effectLst/>
                <a:latin typeface="Arial" charset="0"/>
                <a:ea typeface="+mn-ea"/>
                <a:cs typeface="Arial" charset="0"/>
              </a:rPr>
              <a:t>1. Пишат се специфични цели, които са неизпълними в рамките на проекта.</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2. Целта е дефинирана като дейност.</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3. Не може да се измери резултата.</a:t>
            </a:r>
            <a:endParaRPr lang="en-GB" sz="1200" kern="1200" dirty="0" smtClean="0">
              <a:solidFill>
                <a:schemeClr val="tx1"/>
              </a:solidFill>
              <a:effectLst/>
              <a:latin typeface="Arial" charset="0"/>
              <a:ea typeface="+mn-ea"/>
              <a:cs typeface="Arial" charset="0"/>
            </a:endParaRPr>
          </a:p>
          <a:p>
            <a:r>
              <a:rPr lang="bg-BG" sz="1200" b="1" kern="1200" dirty="0" smtClean="0">
                <a:solidFill>
                  <a:schemeClr val="tx1"/>
                </a:solidFill>
                <a:effectLst/>
                <a:latin typeface="Arial" charset="0"/>
                <a:ea typeface="+mn-ea"/>
                <a:cs typeface="Arial" charset="0"/>
              </a:rPr>
              <a:t>ЗАПОМНЕТЕ: </a:t>
            </a:r>
            <a:r>
              <a:rPr lang="bg-BG" sz="1200" kern="1200" dirty="0" smtClean="0">
                <a:solidFill>
                  <a:schemeClr val="tx1"/>
                </a:solidFill>
                <a:effectLst/>
                <a:latin typeface="Arial" charset="0"/>
                <a:ea typeface="+mn-ea"/>
                <a:cs typeface="Arial" charset="0"/>
              </a:rPr>
              <a:t>Пишете конкретни цели, а не общи, сложно формулирани или непостижими. Последното само ще означава, че нямате представа какво искате да постигнете.</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При описанието на целевата група и нейните нужди и ограничения се пише прекалено много излишна информация, която не носи никаква конкретика.</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5</a:t>
            </a:fld>
            <a:endParaRPr lang="bg-BG"/>
          </a:p>
        </p:txBody>
      </p:sp>
    </p:spTree>
    <p:extLst>
      <p:ext uri="{BB962C8B-B14F-4D97-AF65-F5344CB8AC3E}">
        <p14:creationId xmlns:p14="http://schemas.microsoft.com/office/powerpoint/2010/main" val="3472515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Определихме си целите на проекта, чието изпълнение води и до постигане на общата цел.</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След това: За всяка специфична цел си задаваме въпроса КАКВО?</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Например „Какво трябва да направим за подобряване на квалификацията на преподавателите“.</a:t>
            </a:r>
          </a:p>
          <a:p>
            <a:r>
              <a:rPr lang="bg-BG" sz="1200" kern="1200" dirty="0" smtClean="0">
                <a:solidFill>
                  <a:schemeClr val="tx1"/>
                </a:solidFill>
                <a:effectLst/>
                <a:latin typeface="Arial" charset="0"/>
                <a:ea typeface="+mn-ea"/>
                <a:cs typeface="Arial" charset="0"/>
              </a:rPr>
              <a:t>Отговорът е: „Обучение на учителите“.</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Така ще определим </a:t>
            </a:r>
            <a:r>
              <a:rPr lang="en-US" sz="1200" kern="1200" dirty="0" smtClean="0">
                <a:solidFill>
                  <a:schemeClr val="tx1"/>
                </a:solidFill>
                <a:effectLst/>
                <a:latin typeface="Arial" charset="0"/>
                <a:ea typeface="+mn-ea"/>
                <a:cs typeface="Arial" charset="0"/>
              </a:rPr>
              <a:t>и </a:t>
            </a:r>
            <a:r>
              <a:rPr lang="bg-BG" sz="1200" kern="1200" dirty="0" smtClean="0">
                <a:solidFill>
                  <a:schemeClr val="tx1"/>
                </a:solidFill>
                <a:effectLst/>
                <a:latin typeface="Arial" charset="0"/>
                <a:ea typeface="+mn-ea"/>
                <a:cs typeface="Arial" charset="0"/>
              </a:rPr>
              <a:t>всички останали дейности.</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Виждате, че дейностите са пряко обвързани със специфичните цели. За всяка поставена цел трябва да имаме дейност чрез изпълнението на която да постигнем и целта.</a:t>
            </a:r>
          </a:p>
          <a:p>
            <a:r>
              <a:rPr lang="bg-BG" sz="1200" kern="1200" dirty="0" smtClean="0">
                <a:solidFill>
                  <a:schemeClr val="tx1"/>
                </a:solidFill>
                <a:effectLst/>
                <a:latin typeface="Arial" charset="0"/>
                <a:ea typeface="+mn-ea"/>
                <a:cs typeface="Arial" charset="0"/>
              </a:rPr>
              <a:t>Една цел може да бъде постигната и чрез няколко дейности. </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И разбира се всяка дейност си има някакъв измерим резултат, който лесно се посочва, ако правилно сме определили дейностите. </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6</a:t>
            </a:fld>
            <a:endParaRPr lang="bg-BG"/>
          </a:p>
        </p:txBody>
      </p:sp>
    </p:spTree>
    <p:extLst>
      <p:ext uri="{BB962C8B-B14F-4D97-AF65-F5344CB8AC3E}">
        <p14:creationId xmlns:p14="http://schemas.microsoft.com/office/powerpoint/2010/main" val="884141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Както виждате вече сме готови и със следващата точка от апликацията.</a:t>
            </a:r>
          </a:p>
          <a:p>
            <a:r>
              <a:rPr lang="bg-BG" sz="1200" b="1" kern="1200" dirty="0" smtClean="0">
                <a:solidFill>
                  <a:schemeClr val="tx1"/>
                </a:solidFill>
                <a:effectLst/>
                <a:latin typeface="Arial" charset="0"/>
                <a:ea typeface="+mn-ea"/>
                <a:cs typeface="Arial" charset="0"/>
              </a:rPr>
              <a:t>КАКВИ ГРЕШКИ СЕ ДОПУСКАТ ТУК?</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1. Пише се само заглавие на дейност без описание какво точно ще се прави.</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2. Описва се излишна и нямаща отношение към планираните дейности информация.</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3. Пишат се дейности, които не водят до постигане на целите на проекта и нямат никакъв принос за подобряване ситуацията на целевата група.</a:t>
            </a:r>
            <a:endParaRPr lang="en-GB" sz="1200" kern="1200" dirty="0" smtClean="0">
              <a:solidFill>
                <a:schemeClr val="tx1"/>
              </a:solidFill>
              <a:effectLst/>
              <a:latin typeface="Arial" charset="0"/>
              <a:ea typeface="+mn-ea"/>
              <a:cs typeface="Arial" charset="0"/>
            </a:endParaRPr>
          </a:p>
          <a:p>
            <a:pPr lvl="0"/>
            <a:r>
              <a:rPr lang="bg-BG" sz="1200" kern="1200" dirty="0" smtClean="0">
                <a:solidFill>
                  <a:schemeClr val="tx1"/>
                </a:solidFill>
                <a:effectLst/>
                <a:latin typeface="Arial" charset="0"/>
                <a:ea typeface="+mn-ea"/>
                <a:cs typeface="Arial" charset="0"/>
              </a:rPr>
              <a:t>4. Планираната дейност не води до постигане на резултат. Ако например за цел „подобряване на квалификацията на преподавателите“ планираме дейност подготовка на наръчник или методическо ръководство, това няма да доведе до желания резултат да повиши квалификацията на учителите.</a:t>
            </a:r>
            <a:endParaRPr lang="en-GB" sz="1200" kern="1200" dirty="0" smtClean="0">
              <a:solidFill>
                <a:schemeClr val="tx1"/>
              </a:solidFill>
              <a:effectLst/>
              <a:latin typeface="Arial" charset="0"/>
              <a:ea typeface="+mn-ea"/>
              <a:cs typeface="Arial" charset="0"/>
            </a:endParaRPr>
          </a:p>
          <a:p>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7</a:t>
            </a:fld>
            <a:endParaRPr lang="bg-BG"/>
          </a:p>
        </p:txBody>
      </p:sp>
    </p:spTree>
    <p:extLst>
      <p:ext uri="{BB962C8B-B14F-4D97-AF65-F5344CB8AC3E}">
        <p14:creationId xmlns:p14="http://schemas.microsoft.com/office/powerpoint/2010/main" val="4256891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Остава само да разпишете последните части от аликацията.</a:t>
            </a:r>
          </a:p>
          <a:p>
            <a:r>
              <a:rPr lang="bg-BG" sz="1200" kern="1200" dirty="0" smtClean="0">
                <a:solidFill>
                  <a:schemeClr val="tx1"/>
                </a:solidFill>
                <a:effectLst/>
                <a:latin typeface="Arial" charset="0"/>
                <a:ea typeface="+mn-ea"/>
                <a:cs typeface="Arial" charset="0"/>
              </a:rPr>
              <a:t>Обърнете внимание обаче на </a:t>
            </a:r>
            <a:r>
              <a:rPr lang="bg-BG" sz="1200" b="1" kern="1200" dirty="0" smtClean="0">
                <a:solidFill>
                  <a:schemeClr val="tx1"/>
                </a:solidFill>
                <a:effectLst/>
                <a:latin typeface="Arial" charset="0"/>
                <a:ea typeface="+mn-ea"/>
                <a:cs typeface="Arial" charset="0"/>
              </a:rPr>
              <a:t>раздел УСТОЙЧИВОСТ</a:t>
            </a:r>
            <a:r>
              <a:rPr lang="bg-BG" sz="1200" kern="1200" dirty="0" smtClean="0">
                <a:solidFill>
                  <a:schemeClr val="tx1"/>
                </a:solidFill>
                <a:effectLst/>
                <a:latin typeface="Arial" charset="0"/>
                <a:ea typeface="+mn-ea"/>
                <a:cs typeface="Arial" charset="0"/>
              </a:rPr>
              <a:t>:</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Един проект може да се нарече устойчив, ако продължава да предоставя ползи на целевата група за известен период от време след като гранта е приключил. Тук можете да аргументирате как постиженията на проекта ще продължат да съществуват и да се развиват и след приключването му. Не е достатъчно само да кажете, че оборудването ще се предаде за стопанисване от бенефициента. Това е задължително условие.</a:t>
            </a:r>
            <a:endParaRPr lang="en-GB" sz="1200" kern="1200" dirty="0" smtClean="0">
              <a:solidFill>
                <a:schemeClr val="tx1"/>
              </a:solidFill>
              <a:effectLst/>
              <a:latin typeface="Arial" charset="0"/>
              <a:ea typeface="+mn-ea"/>
              <a:cs typeface="Arial" charset="0"/>
            </a:endParaRPr>
          </a:p>
          <a:p>
            <a:r>
              <a:rPr lang="bg-BG" sz="1200" kern="1200" dirty="0" smtClean="0">
                <a:solidFill>
                  <a:schemeClr val="tx1"/>
                </a:solidFill>
                <a:effectLst/>
                <a:latin typeface="Arial" charset="0"/>
                <a:ea typeface="+mn-ea"/>
                <a:cs typeface="Arial" charset="0"/>
              </a:rPr>
              <a:t>Най-важното е да кажете как чрез изпълнените дейности и постигнати резултати ще се промени ситуацията на целевата група към по-добро. Пишете конкретно и ясно – без много излишна информация, която не казва нищо.</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8</a:t>
            </a:fld>
            <a:endParaRPr lang="bg-BG"/>
          </a:p>
        </p:txBody>
      </p:sp>
    </p:spTree>
    <p:extLst>
      <p:ext uri="{BB962C8B-B14F-4D97-AF65-F5344CB8AC3E}">
        <p14:creationId xmlns:p14="http://schemas.microsoft.com/office/powerpoint/2010/main" val="1861887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kern="1200" dirty="0" smtClean="0">
                <a:solidFill>
                  <a:schemeClr val="tx1"/>
                </a:solidFill>
                <a:effectLst/>
                <a:latin typeface="Arial" charset="0"/>
                <a:ea typeface="+mn-ea"/>
                <a:cs typeface="Arial" charset="0"/>
              </a:rPr>
              <a:t>Последните стъпки са да финализирате бюджета – приходи и разходи, като за целта предварително сте събрали сравнителни оферти за необходимите за доставяне продукти или услуги. Обърнете внимание, че </a:t>
            </a:r>
            <a:r>
              <a:rPr lang="bg-BG" sz="1200" b="1" kern="1200" dirty="0" smtClean="0">
                <a:solidFill>
                  <a:schemeClr val="tx1"/>
                </a:solidFill>
                <a:effectLst/>
                <a:latin typeface="Arial" charset="0"/>
                <a:ea typeface="+mn-ea"/>
                <a:cs typeface="Arial" charset="0"/>
              </a:rPr>
              <a:t>максималната стойност на грант</a:t>
            </a:r>
            <a:r>
              <a:rPr lang="bg-BG" sz="1200" kern="1200" dirty="0" smtClean="0">
                <a:solidFill>
                  <a:schemeClr val="tx1"/>
                </a:solidFill>
                <a:effectLst/>
                <a:latin typeface="Arial" charset="0"/>
                <a:ea typeface="+mn-ea"/>
                <a:cs typeface="Arial" charset="0"/>
              </a:rPr>
              <a:t>, която можете да искате от Дистрикта е </a:t>
            </a:r>
            <a:r>
              <a:rPr lang="bg-BG" sz="1200" b="1" kern="1200" dirty="0" smtClean="0">
                <a:solidFill>
                  <a:schemeClr val="tx1"/>
                </a:solidFill>
                <a:effectLst/>
                <a:latin typeface="Arial" charset="0"/>
                <a:ea typeface="+mn-ea"/>
                <a:cs typeface="Arial" charset="0"/>
              </a:rPr>
              <a:t>3000$</a:t>
            </a:r>
            <a:r>
              <a:rPr lang="bg-BG" sz="1200" kern="1200" dirty="0" smtClean="0">
                <a:solidFill>
                  <a:schemeClr val="tx1"/>
                </a:solidFill>
                <a:effectLst/>
                <a:latin typeface="Arial" charset="0"/>
                <a:ea typeface="+mn-ea"/>
                <a:cs typeface="Arial" charset="0"/>
              </a:rPr>
              <a:t>, като комисията има право да я намалява в зависимост от това какви са даренията на кандидатстващия клуб през последните години, т.е. „</a:t>
            </a:r>
            <a:r>
              <a:rPr lang="en-US" sz="1200" i="1" kern="1200" dirty="0" smtClean="0">
                <a:solidFill>
                  <a:schemeClr val="tx1"/>
                </a:solidFill>
                <a:effectLst/>
                <a:latin typeface="Arial" charset="0"/>
                <a:ea typeface="+mn-ea"/>
                <a:cs typeface="Arial" charset="0"/>
              </a:rPr>
              <a:t>per capita</a:t>
            </a:r>
            <a:r>
              <a:rPr lang="bg-BG" sz="1200" kern="1200" dirty="0" smtClean="0">
                <a:solidFill>
                  <a:schemeClr val="tx1"/>
                </a:solidFill>
                <a:effectLst/>
                <a:latin typeface="Arial" charset="0"/>
                <a:ea typeface="+mn-ea"/>
                <a:cs typeface="Arial" charset="0"/>
              </a:rPr>
              <a:t>“ на клуба, или ако прецени, че има недопустими или завишени разходи.</a:t>
            </a:r>
            <a:endParaRPr lang="en-GB" dirty="0"/>
          </a:p>
        </p:txBody>
      </p:sp>
      <p:sp>
        <p:nvSpPr>
          <p:cNvPr id="4" name="Slide Number Placeholder 3"/>
          <p:cNvSpPr>
            <a:spLocks noGrp="1"/>
          </p:cNvSpPr>
          <p:nvPr>
            <p:ph type="sldNum" sz="quarter" idx="10"/>
          </p:nvPr>
        </p:nvSpPr>
        <p:spPr/>
        <p:txBody>
          <a:bodyPr/>
          <a:lstStyle/>
          <a:p>
            <a:pPr>
              <a:defRPr/>
            </a:pPr>
            <a:fld id="{16929FBC-DC2E-4090-9D68-96DC05C65C59}" type="slidenum">
              <a:rPr lang="bg-BG" smtClean="0"/>
              <a:pPr>
                <a:defRPr/>
              </a:pPr>
              <a:t>9</a:t>
            </a:fld>
            <a:endParaRPr lang="bg-BG"/>
          </a:p>
        </p:txBody>
      </p:sp>
    </p:spTree>
    <p:extLst>
      <p:ext uri="{BB962C8B-B14F-4D97-AF65-F5344CB8AC3E}">
        <p14:creationId xmlns:p14="http://schemas.microsoft.com/office/powerpoint/2010/main" val="1639852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jpeg"/><Relationship Id="rId1" Type="http://schemas.openxmlformats.org/officeDocument/2006/relationships/slideMaster" Target="../slideMasters/slideMaster4.xml"/><Relationship Id="rId4" Type="http://schemas.openxmlformats.org/officeDocument/2006/relationships/image" Target="../media/image14.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284984"/>
            <a:ext cx="9296400" cy="990600"/>
          </a:xfrm>
          <a:prstGeom prst="rect">
            <a:avLst/>
          </a:prstGeom>
          <a:solidFill>
            <a:srgbClr val="00AEEF"/>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509120"/>
            <a:ext cx="6400800" cy="950856"/>
          </a:xfrm>
          <a:prstGeom prst="rect">
            <a:avLst/>
          </a:prstGeom>
        </p:spPr>
        <p:txBody>
          <a:bodyPr lIns="0" tIns="0" rIns="0" bIns="0">
            <a:normAutofit/>
          </a:bodyPr>
          <a:lstStyle>
            <a:lvl1pPr marL="0" indent="0" algn="l">
              <a:buNone/>
              <a:defRPr sz="2200">
                <a:solidFill>
                  <a:srgbClr val="00AEEF"/>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8704" t="9051" r="13147" b="20926"/>
          <a:stretch/>
        </p:blipFill>
        <p:spPr>
          <a:xfrm>
            <a:off x="435882" y="19782"/>
            <a:ext cx="1975878" cy="1770457"/>
          </a:xfrm>
          <a:prstGeom prst="rect">
            <a:avLst/>
          </a:prstGeom>
        </p:spPr>
      </p:pic>
    </p:spTree>
    <p:extLst>
      <p:ext uri="{BB962C8B-B14F-4D97-AF65-F5344CB8AC3E}">
        <p14:creationId xmlns:p14="http://schemas.microsoft.com/office/powerpoint/2010/main" val="4416782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5" name="Rectangle 4"/>
          <p:cNvSpPr>
            <a:spLocks noChangeArrowheads="1"/>
          </p:cNvSpPr>
          <p:nvPr userDrawn="1"/>
        </p:nvSpPr>
        <p:spPr bwMode="auto">
          <a:xfrm>
            <a:off x="-76200" y="457200"/>
            <a:ext cx="9296400" cy="533400"/>
          </a:xfrm>
          <a:prstGeom prst="rect">
            <a:avLst/>
          </a:prstGeom>
          <a:solidFill>
            <a:schemeClr val="tx2"/>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30461986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5" name="Rectangle 4"/>
          <p:cNvSpPr>
            <a:spLocks noChangeArrowheads="1"/>
          </p:cNvSpPr>
          <p:nvPr userDrawn="1"/>
        </p:nvSpPr>
        <p:spPr bwMode="auto">
          <a:xfrm>
            <a:off x="-76200" y="457200"/>
            <a:ext cx="9296400" cy="533400"/>
          </a:xfrm>
          <a:prstGeom prst="rect">
            <a:avLst/>
          </a:prstGeom>
          <a:solidFill>
            <a:srgbClr val="009999"/>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1353551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5" name="Rectangle 4"/>
          <p:cNvSpPr>
            <a:spLocks noChangeArrowheads="1"/>
          </p:cNvSpPr>
          <p:nvPr userDrawn="1"/>
        </p:nvSpPr>
        <p:spPr bwMode="auto">
          <a:xfrm>
            <a:off x="-76200" y="457200"/>
            <a:ext cx="9296400" cy="533400"/>
          </a:xfrm>
          <a:prstGeom prst="rect">
            <a:avLst/>
          </a:prstGeom>
          <a:solidFill>
            <a:srgbClr val="FF7600"/>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2768600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1"/>
          <p:cNvSpPr>
            <a:spLocks noGrp="1"/>
          </p:cNvSpPr>
          <p:nvPr>
            <p:ph type="title"/>
          </p:nvPr>
        </p:nvSpPr>
        <p:spPr>
          <a:xfrm>
            <a:off x="381000" y="228600"/>
            <a:ext cx="8763000" cy="533400"/>
          </a:xfrm>
          <a:prstGeom prst="rect">
            <a:avLst/>
          </a:prstGeom>
        </p:spPr>
        <p:txBody>
          <a:bodyPr lIns="0" tIns="0" rIns="0" bIns="0" anchor="ctr" anchorCtr="0"/>
          <a:lstStyle>
            <a:lvl1pPr algn="l">
              <a:defRPr sz="1800">
                <a:solidFill>
                  <a:schemeClr val="bg1">
                    <a:lumMod val="85000"/>
                  </a:schemeClr>
                </a:solidFill>
                <a:latin typeface="Arial Narrow"/>
                <a:cs typeface="Arial Narrow"/>
              </a:defRPr>
            </a:lvl1pPr>
          </a:lstStyle>
          <a:p>
            <a:r>
              <a:rPr lang="en-US"/>
              <a:t>Click to edit Master title style</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40741085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0" i="0" cap="all">
                <a:latin typeface="Arial Narrow"/>
                <a:cs typeface="Arial Narrow"/>
              </a:defRPr>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latin typeface="Georgia"/>
                <a:cs typeface="Georg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27031765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3956969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Narrow"/>
                <a:cs typeface="Arial Narrow"/>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atin typeface="Georgia"/>
                <a:cs typeface="Georgia"/>
              </a:defRPr>
            </a:lvl1pPr>
            <a:lvl2pPr>
              <a:defRPr sz="2000">
                <a:latin typeface="Georgia"/>
                <a:cs typeface="Georgia"/>
              </a:defRPr>
            </a:lvl2pPr>
            <a:lvl3pPr>
              <a:defRPr sz="1800">
                <a:latin typeface="Georgia"/>
                <a:cs typeface="Georgia"/>
              </a:defRPr>
            </a:lvl3pPr>
            <a:lvl4pPr>
              <a:defRPr sz="1600">
                <a:latin typeface="Georgia"/>
                <a:cs typeface="Georgia"/>
              </a:defRPr>
            </a:lvl4pPr>
            <a:lvl5pPr>
              <a:defRPr sz="1600">
                <a:latin typeface="Georgia"/>
                <a:cs typeface="Georgia"/>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Narrow"/>
                <a:cs typeface="Arial Narrow"/>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atin typeface="Georgia"/>
                <a:cs typeface="Georgia"/>
              </a:defRPr>
            </a:lvl1pPr>
            <a:lvl2pPr>
              <a:defRPr sz="2000">
                <a:latin typeface="Georgia"/>
                <a:cs typeface="Georgia"/>
              </a:defRPr>
            </a:lvl2pPr>
            <a:lvl3pPr>
              <a:defRPr sz="1800">
                <a:latin typeface="Georgia"/>
                <a:cs typeface="Georgia"/>
              </a:defRPr>
            </a:lvl3pPr>
            <a:lvl4pPr>
              <a:defRPr sz="1600">
                <a:latin typeface="Georgia"/>
                <a:cs typeface="Georgia"/>
              </a:defRPr>
            </a:lvl4pPr>
            <a:lvl5pPr>
              <a:defRPr sz="1600">
                <a:latin typeface="Georgia"/>
                <a:cs typeface="Georgia"/>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1249596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3611252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1450985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atin typeface="Georgia"/>
                <a:cs typeface="Georgia"/>
              </a:defRPr>
            </a:lvl1pPr>
            <a:lvl2pPr>
              <a:defRPr sz="2800">
                <a:latin typeface="Georgia"/>
                <a:cs typeface="Georgia"/>
              </a:defRPr>
            </a:lvl2pPr>
            <a:lvl3pPr>
              <a:defRPr sz="2400">
                <a:latin typeface="Georgia"/>
                <a:cs typeface="Georgia"/>
              </a:defRPr>
            </a:lvl3pPr>
            <a:lvl4pPr>
              <a:defRPr sz="2000">
                <a:latin typeface="Georgia"/>
                <a:cs typeface="Georgia"/>
              </a:defRPr>
            </a:lvl4pPr>
            <a:lvl5pPr>
              <a:defRPr sz="2000">
                <a:latin typeface="Georgia"/>
                <a:cs typeface="Georgia"/>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atin typeface="Georgia"/>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06553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2000" y="3384000"/>
            <a:ext cx="9288000" cy="900000"/>
          </a:xfrm>
          <a:prstGeom prst="rect">
            <a:avLst/>
          </a:prstGeom>
          <a:solidFill>
            <a:srgbClr val="16478E"/>
          </a:solidFill>
          <a:effectLst>
            <a:outerShdw blurRad="57150" dist="50800" dir="2700000" algn="tl" rotWithShape="0">
              <a:srgbClr val="000000">
                <a:alpha val="40000"/>
              </a:srgbClr>
            </a:outerShdw>
          </a:effectLst>
        </p:spPr>
        <p:txBody>
          <a:bodyPr lIns="540000" tIns="0" rIns="0" bIns="91440" anchor="ctr" anchorCtr="0">
            <a:noAutofit/>
          </a:bodyPr>
          <a:lstStyle>
            <a:lvl1pPr algn="l">
              <a:defRPr sz="4400" b="0" i="0">
                <a:solidFill>
                  <a:schemeClr val="bg1"/>
                </a:solidFill>
                <a:latin typeface="Arial Narrow"/>
                <a:cs typeface="Arial Narrow"/>
              </a:defRPr>
            </a:lvl1pPr>
          </a:lstStyle>
          <a:p>
            <a:r>
              <a:rPr lang="en-US" dirty="0"/>
              <a:t>Click to edit Master title style</a:t>
            </a:r>
          </a:p>
        </p:txBody>
      </p:sp>
      <p:sp>
        <p:nvSpPr>
          <p:cNvPr id="8" name="Subtitle 2"/>
          <p:cNvSpPr>
            <a:spLocks noGrp="1"/>
          </p:cNvSpPr>
          <p:nvPr>
            <p:ph type="subTitle" idx="1"/>
          </p:nvPr>
        </p:nvSpPr>
        <p:spPr>
          <a:xfrm>
            <a:off x="504000" y="4536000"/>
            <a:ext cx="7992000" cy="1224000"/>
          </a:xfrm>
          <a:prstGeom prst="rect">
            <a:avLst/>
          </a:prstGeom>
        </p:spPr>
        <p:txBody>
          <a:bodyPr lIns="0" tIns="0" rIns="0" bIns="0">
            <a:normAutofit/>
          </a:bodyPr>
          <a:lstStyle>
            <a:lvl1pPr marL="0" indent="0" algn="l">
              <a:buNone/>
              <a:defRPr sz="2200">
                <a:solidFill>
                  <a:srgbClr val="005DAA"/>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2108602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Arial Narrow"/>
                <a:cs typeface="Arial Narrow"/>
              </a:defRPr>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Georgia"/>
                <a:cs typeface="Georgi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2702692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164781" y="409810"/>
            <a:ext cx="1583683" cy="858949"/>
          </a:xfrm>
          <a:prstGeom prst="rect">
            <a:avLst/>
          </a:prstGeom>
        </p:spPr>
      </p:pic>
    </p:spTree>
    <p:extLst>
      <p:ext uri="{BB962C8B-B14F-4D97-AF65-F5344CB8AC3E}">
        <p14:creationId xmlns:p14="http://schemas.microsoft.com/office/powerpoint/2010/main" val="375761650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032016" y="409810"/>
            <a:ext cx="1716448" cy="930957"/>
          </a:xfrm>
          <a:prstGeom prst="rect">
            <a:avLst/>
          </a:prstGeom>
        </p:spPr>
      </p:pic>
    </p:spTree>
    <p:extLst>
      <p:ext uri="{BB962C8B-B14F-4D97-AF65-F5344CB8AC3E}">
        <p14:creationId xmlns:p14="http://schemas.microsoft.com/office/powerpoint/2010/main" val="371491116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495877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2595254" y="548680"/>
            <a:ext cx="2797561" cy="12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Година 201</a:t>
            </a:r>
            <a:r>
              <a:rPr lang="en-US" altLang="en-US" sz="1400" dirty="0" smtClean="0">
                <a:solidFill>
                  <a:schemeClr val="tx1">
                    <a:lumMod val="50000"/>
                  </a:schemeClr>
                </a:solidFill>
                <a:latin typeface="Georgia" pitchFamily="18" charset="0"/>
                <a:ea typeface="MS PGothic" pitchFamily="34" charset="-128"/>
                <a:cs typeface="Georgia" pitchFamily="18" charset="0"/>
              </a:rPr>
              <a:t>8</a:t>
            </a:r>
            <a:r>
              <a:rPr lang="ru-RU" altLang="en-US" sz="1400" dirty="0" smtClean="0">
                <a:solidFill>
                  <a:schemeClr val="tx1">
                    <a:lumMod val="50000"/>
                  </a:schemeClr>
                </a:solidFill>
                <a:latin typeface="Georgia" pitchFamily="18" charset="0"/>
                <a:ea typeface="MS PGothic" pitchFamily="34" charset="-128"/>
                <a:cs typeface="Georgia" pitchFamily="18" charset="0"/>
              </a:rPr>
              <a:t>-20</a:t>
            </a:r>
            <a:r>
              <a:rPr lang="en-US" altLang="en-US" sz="1400" dirty="0" smtClean="0">
                <a:solidFill>
                  <a:schemeClr val="tx1">
                    <a:lumMod val="50000"/>
                  </a:schemeClr>
                </a:solidFill>
                <a:latin typeface="Georgia" pitchFamily="18" charset="0"/>
                <a:ea typeface="MS PGothic" pitchFamily="34" charset="-128"/>
                <a:cs typeface="Georgia" pitchFamily="18" charset="0"/>
              </a:rPr>
              <a:t>19</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Президент РИ: </a:t>
            </a:r>
            <a:r>
              <a:rPr lang="bg-BG" altLang="en-US" sz="1400" dirty="0" smtClean="0">
                <a:solidFill>
                  <a:schemeClr val="tx1">
                    <a:lumMod val="50000"/>
                  </a:schemeClr>
                </a:solidFill>
                <a:latin typeface="Georgia" pitchFamily="18" charset="0"/>
                <a:ea typeface="MS PGothic" pitchFamily="34" charset="-128"/>
                <a:cs typeface="Georgia" pitchFamily="18" charset="0"/>
              </a:rPr>
              <a:t>Бари Расин</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marL="0" marR="0" indent="0" algn="l" defTabSz="914400" rtl="0" eaLnBrk="1" fontAlgn="base" latinLnBrk="0" hangingPunct="1">
              <a:lnSpc>
                <a:spcPts val="1800"/>
              </a:lnSpc>
              <a:spcBef>
                <a:spcPct val="0"/>
              </a:spcBef>
              <a:spcAft>
                <a:spcPct val="0"/>
              </a:spcAft>
              <a:buClrTx/>
              <a:buSzTx/>
              <a:buFontTx/>
              <a:buNone/>
              <a:tabLst/>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 2018-19:</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Веселин Димитров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ДГЕ 2019-20:</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Митко Минев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Дистрикт 2482</a:t>
            </a:r>
            <a:endParaRPr lang="en-US" altLang="en-US" sz="1400" dirty="0">
              <a:solidFill>
                <a:schemeClr val="tx1">
                  <a:lumMod val="50000"/>
                </a:schemeClr>
              </a:solidFill>
              <a:latin typeface="Georgia" pitchFamily="18" charset="0"/>
              <a:ea typeface="MS PGothic" pitchFamily="34" charset="-128"/>
              <a:cs typeface="Georgia" pitchFamily="18" charset="0"/>
            </a:endParaRP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8704" t="9051" r="13147" b="20926"/>
          <a:stretch/>
        </p:blipFill>
        <p:spPr>
          <a:xfrm>
            <a:off x="435882" y="19782"/>
            <a:ext cx="1975878" cy="1770457"/>
          </a:xfrm>
          <a:prstGeom prst="rect">
            <a:avLst/>
          </a:prstGeom>
        </p:spPr>
      </p:pic>
    </p:spTree>
    <p:extLst>
      <p:ext uri="{BB962C8B-B14F-4D97-AF65-F5344CB8AC3E}">
        <p14:creationId xmlns:p14="http://schemas.microsoft.com/office/powerpoint/2010/main" val="318491815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4" name="Rectangle 3"/>
          <p:cNvSpPr>
            <a:spLocks noChangeArrowheads="1"/>
          </p:cNvSpPr>
          <p:nvPr userDrawn="1"/>
        </p:nvSpPr>
        <p:spPr bwMode="auto">
          <a:xfrm>
            <a:off x="-152400" y="2667000"/>
            <a:ext cx="9525000" cy="1600200"/>
          </a:xfrm>
          <a:prstGeom prst="rect">
            <a:avLst/>
          </a:prstGeom>
          <a:solidFill>
            <a:schemeClr val="accent1"/>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3761605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4" name="Rectangle 3"/>
          <p:cNvSpPr>
            <a:spLocks noChangeArrowheads="1"/>
          </p:cNvSpPr>
          <p:nvPr userDrawn="1"/>
        </p:nvSpPr>
        <p:spPr bwMode="auto">
          <a:xfrm>
            <a:off x="-152400" y="2667000"/>
            <a:ext cx="9525000" cy="1600200"/>
          </a:xfrm>
          <a:prstGeom prst="rect">
            <a:avLst/>
          </a:prstGeom>
          <a:solidFill>
            <a:srgbClr val="005DAA"/>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34155644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4" name="Rectangle 3"/>
          <p:cNvSpPr>
            <a:spLocks noChangeArrowheads="1"/>
          </p:cNvSpPr>
          <p:nvPr userDrawn="1"/>
        </p:nvSpPr>
        <p:spPr bwMode="auto">
          <a:xfrm>
            <a:off x="-152400" y="2667000"/>
            <a:ext cx="9525000" cy="1600200"/>
          </a:xfrm>
          <a:prstGeom prst="rect">
            <a:avLst/>
          </a:prstGeom>
          <a:solidFill>
            <a:schemeClr val="tx2"/>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38583749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4" name="Rectangle 3"/>
          <p:cNvSpPr>
            <a:spLocks noChangeArrowheads="1"/>
          </p:cNvSpPr>
          <p:nvPr userDrawn="1"/>
        </p:nvSpPr>
        <p:spPr bwMode="auto">
          <a:xfrm>
            <a:off x="-152400" y="2667000"/>
            <a:ext cx="9525000" cy="1600200"/>
          </a:xfrm>
          <a:prstGeom prst="rect">
            <a:avLst/>
          </a:prstGeom>
          <a:solidFill>
            <a:srgbClr val="009999"/>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2833707085"/>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4" name="Rectangle 3"/>
          <p:cNvSpPr>
            <a:spLocks noChangeArrowheads="1"/>
          </p:cNvSpPr>
          <p:nvPr userDrawn="1"/>
        </p:nvSpPr>
        <p:spPr bwMode="auto">
          <a:xfrm>
            <a:off x="-152400" y="2667000"/>
            <a:ext cx="9525000" cy="1600200"/>
          </a:xfrm>
          <a:prstGeom prst="rect">
            <a:avLst/>
          </a:prstGeom>
          <a:solidFill>
            <a:srgbClr val="FF7600"/>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27707011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tx2"/>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tx2"/>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92855889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10414242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tx2"/>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tx2"/>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TextBox 9"/>
          <p:cNvSpPr txBox="1">
            <a:spLocks noChangeArrowheads="1"/>
          </p:cNvSpPr>
          <p:nvPr userDrawn="1"/>
        </p:nvSpPr>
        <p:spPr bwMode="auto">
          <a:xfrm>
            <a:off x="2595254" y="476672"/>
            <a:ext cx="2797561" cy="12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Година 201</a:t>
            </a:r>
            <a:r>
              <a:rPr lang="en-US" altLang="en-US" sz="1400" dirty="0" smtClean="0">
                <a:solidFill>
                  <a:schemeClr val="tx1">
                    <a:lumMod val="50000"/>
                  </a:schemeClr>
                </a:solidFill>
                <a:latin typeface="Georgia" pitchFamily="18" charset="0"/>
                <a:ea typeface="MS PGothic" pitchFamily="34" charset="-128"/>
                <a:cs typeface="Georgia" pitchFamily="18" charset="0"/>
              </a:rPr>
              <a:t>8</a:t>
            </a:r>
            <a:r>
              <a:rPr lang="ru-RU" altLang="en-US" sz="1400" dirty="0" smtClean="0">
                <a:solidFill>
                  <a:schemeClr val="tx1">
                    <a:lumMod val="50000"/>
                  </a:schemeClr>
                </a:solidFill>
                <a:latin typeface="Georgia" pitchFamily="18" charset="0"/>
                <a:ea typeface="MS PGothic" pitchFamily="34" charset="-128"/>
                <a:cs typeface="Georgia" pitchFamily="18" charset="0"/>
              </a:rPr>
              <a:t>-20</a:t>
            </a:r>
            <a:r>
              <a:rPr lang="en-US" altLang="en-US" sz="1400" dirty="0" smtClean="0">
                <a:solidFill>
                  <a:schemeClr val="tx1">
                    <a:lumMod val="50000"/>
                  </a:schemeClr>
                </a:solidFill>
                <a:latin typeface="Georgia" pitchFamily="18" charset="0"/>
                <a:ea typeface="MS PGothic" pitchFamily="34" charset="-128"/>
                <a:cs typeface="Georgia" pitchFamily="18" charset="0"/>
              </a:rPr>
              <a:t>19</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Президент РИ: </a:t>
            </a:r>
            <a:r>
              <a:rPr lang="bg-BG" altLang="en-US" sz="1400" dirty="0" smtClean="0">
                <a:solidFill>
                  <a:schemeClr val="tx1">
                    <a:lumMod val="50000"/>
                  </a:schemeClr>
                </a:solidFill>
                <a:latin typeface="Georgia" pitchFamily="18" charset="0"/>
                <a:ea typeface="MS PGothic" pitchFamily="34" charset="-128"/>
                <a:cs typeface="Georgia" pitchFamily="18" charset="0"/>
              </a:rPr>
              <a:t>Бари Расин</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marL="0" marR="0" indent="0" algn="l" defTabSz="914400" rtl="0" eaLnBrk="1" fontAlgn="base" latinLnBrk="0" hangingPunct="1">
              <a:lnSpc>
                <a:spcPts val="1800"/>
              </a:lnSpc>
              <a:spcBef>
                <a:spcPct val="0"/>
              </a:spcBef>
              <a:spcAft>
                <a:spcPct val="0"/>
              </a:spcAft>
              <a:buClrTx/>
              <a:buSzTx/>
              <a:buFontTx/>
              <a:buNone/>
              <a:tabLst/>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 2018-19:</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Веселин Димитров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ДГЕ 2019-20:</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Митко Минев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Дистрикт 2482</a:t>
            </a:r>
            <a:endParaRPr lang="en-US" altLang="en-US" sz="1400" dirty="0">
              <a:solidFill>
                <a:schemeClr val="tx1">
                  <a:lumMod val="50000"/>
                </a:schemeClr>
              </a:solidFill>
              <a:latin typeface="Georgia" pitchFamily="18" charset="0"/>
              <a:ea typeface="MS PGothic" pitchFamily="34" charset="-128"/>
              <a:cs typeface="Georgia" pitchFamily="18" charset="0"/>
            </a:endParaRP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8704" t="9051" r="13147" b="20926"/>
          <a:stretch/>
        </p:blipFill>
        <p:spPr>
          <a:xfrm>
            <a:off x="435882" y="19782"/>
            <a:ext cx="1975878" cy="1770457"/>
          </a:xfrm>
          <a:prstGeom prst="rect">
            <a:avLst/>
          </a:prstGeom>
        </p:spPr>
      </p:pic>
    </p:spTree>
    <p:extLst>
      <p:ext uri="{BB962C8B-B14F-4D97-AF65-F5344CB8AC3E}">
        <p14:creationId xmlns:p14="http://schemas.microsoft.com/office/powerpoint/2010/main" val="355712314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userDrawn="1"/>
        </p:nvPicPr>
        <p:blipFill>
          <a:blip r:embed="rId3" cstate="print">
            <a:extLst>
              <a:ext uri="{28A0092B-C50C-407E-A947-70E740481C1C}">
                <a14:useLocalDpi xmlns:a14="http://schemas.microsoft.com/office/drawing/2010/main" val="0"/>
              </a:ext>
            </a:extLst>
          </a:blip>
          <a:srcRect r="60782"/>
          <a:stretch>
            <a:fillRect/>
          </a:stretch>
        </p:blipFill>
        <p:spPr bwMode="auto">
          <a:xfrm>
            <a:off x="6858000" y="469900"/>
            <a:ext cx="170815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userDrawn="1"/>
        </p:nvPicPr>
        <p:blipFill rotWithShape="1">
          <a:blip r:embed="rId4" cstate="print">
            <a:extLst>
              <a:ext uri="{28A0092B-C50C-407E-A947-70E740481C1C}">
                <a14:useLocalDpi xmlns:a14="http://schemas.microsoft.com/office/drawing/2010/main" val="0"/>
              </a:ext>
            </a:extLst>
          </a:blip>
          <a:srcRect l="8704" t="9051" r="13147" b="20926"/>
          <a:stretch/>
        </p:blipFill>
        <p:spPr>
          <a:xfrm>
            <a:off x="3168650" y="2520328"/>
            <a:ext cx="1975878" cy="1770457"/>
          </a:xfrm>
          <a:prstGeom prst="rect">
            <a:avLst/>
          </a:prstGeom>
        </p:spPr>
      </p:pic>
    </p:spTree>
    <p:extLst>
      <p:ext uri="{BB962C8B-B14F-4D97-AF65-F5344CB8AC3E}">
        <p14:creationId xmlns:p14="http://schemas.microsoft.com/office/powerpoint/2010/main" val="68815709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704" t="9051" r="13147" b="20926"/>
          <a:stretch/>
        </p:blipFill>
        <p:spPr>
          <a:xfrm>
            <a:off x="3168650" y="795934"/>
            <a:ext cx="1975878" cy="1770457"/>
          </a:xfrm>
          <a:prstGeom prst="rect">
            <a:avLst/>
          </a:prstGeom>
        </p:spPr>
      </p:pic>
    </p:spTree>
    <p:extLst>
      <p:ext uri="{BB962C8B-B14F-4D97-AF65-F5344CB8AC3E}">
        <p14:creationId xmlns:p14="http://schemas.microsoft.com/office/powerpoint/2010/main" val="16400141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2" name="Group 1"/>
          <p:cNvGrpSpPr/>
          <p:nvPr userDrawn="1"/>
        </p:nvGrpSpPr>
        <p:grpSpPr>
          <a:xfrm>
            <a:off x="381000" y="2867472"/>
            <a:ext cx="2606824" cy="777552"/>
            <a:chOff x="381000" y="2867472"/>
            <a:chExt cx="2606824" cy="777552"/>
          </a:xfrm>
        </p:grpSpPr>
        <p:pic>
          <p:nvPicPr>
            <p:cNvPr id="24578" name="Picture 2" descr="D:\rotary\0000 Vesko\grafics\T1819EN_Lockup_PMS-C-TRANSPERENT.pn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50000"/>
            <a:stretch/>
          </p:blipFill>
          <p:spPr bwMode="auto">
            <a:xfrm>
              <a:off x="381000" y="2867472"/>
              <a:ext cx="1699456" cy="77755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rotWithShape="1">
            <a:blip r:embed="rId4" cstate="print">
              <a:extLst>
                <a:ext uri="{28A0092B-C50C-407E-A947-70E740481C1C}">
                  <a14:useLocalDpi xmlns:a14="http://schemas.microsoft.com/office/drawing/2010/main" val="0"/>
                </a:ext>
              </a:extLst>
            </a:blip>
            <a:srcRect l="8704" t="9051" r="13147" b="20926"/>
            <a:stretch/>
          </p:blipFill>
          <p:spPr>
            <a:xfrm>
              <a:off x="2168722" y="2911079"/>
              <a:ext cx="819102" cy="733945"/>
            </a:xfrm>
            <a:prstGeom prst="rect">
              <a:avLst/>
            </a:prstGeom>
          </p:spPr>
        </p:pic>
      </p:grpSp>
    </p:spTree>
    <p:extLst>
      <p:ext uri="{BB962C8B-B14F-4D97-AF65-F5344CB8AC3E}">
        <p14:creationId xmlns:p14="http://schemas.microsoft.com/office/powerpoint/2010/main" val="16246196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2" descr="D:\rotary\0000 Vesko\grafics\T1819EN_Lockup_PMS-C-TRANSPERENT.pn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50000"/>
          <a:stretch/>
        </p:blipFill>
        <p:spPr bwMode="auto">
          <a:xfrm>
            <a:off x="5143053" y="2687116"/>
            <a:ext cx="1699456" cy="7775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userDrawn="1"/>
        </p:nvPicPr>
        <p:blipFill rotWithShape="1">
          <a:blip r:embed="rId4" cstate="print">
            <a:extLst>
              <a:ext uri="{28A0092B-C50C-407E-A947-70E740481C1C}">
                <a14:useLocalDpi xmlns:a14="http://schemas.microsoft.com/office/drawing/2010/main" val="0"/>
              </a:ext>
            </a:extLst>
          </a:blip>
          <a:srcRect l="8704" t="9051" r="13147" b="20926"/>
          <a:stretch/>
        </p:blipFill>
        <p:spPr>
          <a:xfrm>
            <a:off x="6930775" y="2730723"/>
            <a:ext cx="819102" cy="733945"/>
          </a:xfrm>
          <a:prstGeom prst="rect">
            <a:avLst/>
          </a:prstGeom>
        </p:spPr>
      </p:pic>
    </p:spTree>
    <p:extLst>
      <p:ext uri="{BB962C8B-B14F-4D97-AF65-F5344CB8AC3E}">
        <p14:creationId xmlns:p14="http://schemas.microsoft.com/office/powerpoint/2010/main" val="319338253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3" cstate="print">
            <a:extLst>
              <a:ext uri="{28A0092B-C50C-407E-A947-70E740481C1C}">
                <a14:useLocalDpi xmlns:a14="http://schemas.microsoft.com/office/drawing/2010/main" val="0"/>
              </a:ext>
            </a:extLst>
          </a:blip>
          <a:srcRect l="8704" t="9051" r="13147" b="20926"/>
          <a:stretch/>
        </p:blipFill>
        <p:spPr>
          <a:xfrm>
            <a:off x="3748250" y="2735063"/>
            <a:ext cx="1975878" cy="1770457"/>
          </a:xfrm>
          <a:prstGeom prst="rect">
            <a:avLst/>
          </a:prstGeom>
        </p:spPr>
      </p:pic>
    </p:spTree>
    <p:extLst>
      <p:ext uri="{BB962C8B-B14F-4D97-AF65-F5344CB8AC3E}">
        <p14:creationId xmlns:p14="http://schemas.microsoft.com/office/powerpoint/2010/main" val="215357242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userDrawn="1"/>
        </p:nvPicPr>
        <p:blipFill>
          <a:blip r:embed="rId3" cstate="print">
            <a:extLst>
              <a:ext uri="{28A0092B-C50C-407E-A947-70E740481C1C}">
                <a14:useLocalDpi xmlns:a14="http://schemas.microsoft.com/office/drawing/2010/main" val="0"/>
              </a:ext>
            </a:extLst>
          </a:blip>
          <a:srcRect r="60782"/>
          <a:stretch>
            <a:fillRect/>
          </a:stretch>
        </p:blipFill>
        <p:spPr bwMode="auto">
          <a:xfrm>
            <a:off x="6651625" y="469900"/>
            <a:ext cx="170815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userDrawn="1"/>
        </p:nvPicPr>
        <p:blipFill rotWithShape="1">
          <a:blip r:embed="rId4" cstate="print">
            <a:extLst>
              <a:ext uri="{28A0092B-C50C-407E-A947-70E740481C1C}">
                <a14:useLocalDpi xmlns:a14="http://schemas.microsoft.com/office/drawing/2010/main" val="0"/>
              </a:ext>
            </a:extLst>
          </a:blip>
          <a:srcRect l="8704" t="9051" r="13147" b="20926"/>
          <a:stretch/>
        </p:blipFill>
        <p:spPr>
          <a:xfrm>
            <a:off x="6839212" y="4298204"/>
            <a:ext cx="1332975" cy="1194393"/>
          </a:xfrm>
          <a:prstGeom prst="rect">
            <a:avLst/>
          </a:prstGeom>
        </p:spPr>
      </p:pic>
    </p:spTree>
    <p:extLst>
      <p:ext uri="{BB962C8B-B14F-4D97-AF65-F5344CB8AC3E}">
        <p14:creationId xmlns:p14="http://schemas.microsoft.com/office/powerpoint/2010/main" val="92707884"/>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07350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630616" y="409811"/>
            <a:ext cx="1117848" cy="606292"/>
          </a:xfrm>
          <a:prstGeom prst="rect">
            <a:avLst/>
          </a:prstGeom>
        </p:spPr>
      </p:pic>
    </p:spTree>
    <p:extLst>
      <p:ext uri="{BB962C8B-B14F-4D97-AF65-F5344CB8AC3E}">
        <p14:creationId xmlns:p14="http://schemas.microsoft.com/office/powerpoint/2010/main" val="33395212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2000" y="3348000"/>
            <a:ext cx="9288000" cy="990600"/>
          </a:xfrm>
          <a:prstGeom prst="rect">
            <a:avLst/>
          </a:prstGeom>
          <a:solidFill>
            <a:schemeClr val="accent3"/>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dirty="0"/>
              <a:t>Click to edit Master title style</a:t>
            </a:r>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accent3"/>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4476154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8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tx2"/>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tx2"/>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2" name="TextBox 11"/>
          <p:cNvSpPr txBox="1">
            <a:spLocks noChangeArrowheads="1"/>
          </p:cNvSpPr>
          <p:nvPr userDrawn="1"/>
        </p:nvSpPr>
        <p:spPr bwMode="auto">
          <a:xfrm>
            <a:off x="2595254" y="548680"/>
            <a:ext cx="2797561" cy="12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Година 201</a:t>
            </a:r>
            <a:r>
              <a:rPr lang="en-US" altLang="en-US" sz="1400" dirty="0" smtClean="0">
                <a:solidFill>
                  <a:schemeClr val="tx1">
                    <a:lumMod val="50000"/>
                  </a:schemeClr>
                </a:solidFill>
                <a:latin typeface="Georgia" pitchFamily="18" charset="0"/>
                <a:ea typeface="MS PGothic" pitchFamily="34" charset="-128"/>
                <a:cs typeface="Georgia" pitchFamily="18" charset="0"/>
              </a:rPr>
              <a:t>8</a:t>
            </a:r>
            <a:r>
              <a:rPr lang="ru-RU" altLang="en-US" sz="1400" dirty="0" smtClean="0">
                <a:solidFill>
                  <a:schemeClr val="tx1">
                    <a:lumMod val="50000"/>
                  </a:schemeClr>
                </a:solidFill>
                <a:latin typeface="Georgia" pitchFamily="18" charset="0"/>
                <a:ea typeface="MS PGothic" pitchFamily="34" charset="-128"/>
                <a:cs typeface="Georgia" pitchFamily="18" charset="0"/>
              </a:rPr>
              <a:t>-20</a:t>
            </a:r>
            <a:r>
              <a:rPr lang="en-US" altLang="en-US" sz="1400" dirty="0" smtClean="0">
                <a:solidFill>
                  <a:schemeClr val="tx1">
                    <a:lumMod val="50000"/>
                  </a:schemeClr>
                </a:solidFill>
                <a:latin typeface="Georgia" pitchFamily="18" charset="0"/>
                <a:ea typeface="MS PGothic" pitchFamily="34" charset="-128"/>
                <a:cs typeface="Georgia" pitchFamily="18" charset="0"/>
              </a:rPr>
              <a:t>19</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Президент РИ: </a:t>
            </a:r>
            <a:r>
              <a:rPr lang="bg-BG" altLang="en-US" sz="1400" dirty="0" smtClean="0">
                <a:solidFill>
                  <a:schemeClr val="tx1">
                    <a:lumMod val="50000"/>
                  </a:schemeClr>
                </a:solidFill>
                <a:latin typeface="Georgia" pitchFamily="18" charset="0"/>
                <a:ea typeface="MS PGothic" pitchFamily="34" charset="-128"/>
                <a:cs typeface="Georgia" pitchFamily="18" charset="0"/>
              </a:rPr>
              <a:t>Бари Расин</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marL="0" marR="0" indent="0" algn="l" defTabSz="914400" rtl="0" eaLnBrk="1" fontAlgn="base" latinLnBrk="0" hangingPunct="1">
              <a:lnSpc>
                <a:spcPts val="1800"/>
              </a:lnSpc>
              <a:spcBef>
                <a:spcPct val="0"/>
              </a:spcBef>
              <a:spcAft>
                <a:spcPct val="0"/>
              </a:spcAft>
              <a:buClrTx/>
              <a:buSzTx/>
              <a:buFontTx/>
              <a:buNone/>
              <a:tabLst/>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 2018-19:</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Веселин Димитров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ДГЕ 2019-20:</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Митко Минев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Дистрикт 2482</a:t>
            </a:r>
            <a:endParaRPr lang="en-US" altLang="en-US" sz="1400" dirty="0">
              <a:solidFill>
                <a:schemeClr val="tx1">
                  <a:lumMod val="50000"/>
                </a:schemeClr>
              </a:solidFill>
              <a:latin typeface="Georgia" pitchFamily="18" charset="0"/>
              <a:ea typeface="MS PGothic" pitchFamily="34" charset="-128"/>
              <a:cs typeface="Georgia" pitchFamily="18" charset="0"/>
            </a:endParaRPr>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l="8704" t="9051" r="13147" b="20926"/>
          <a:stretch/>
        </p:blipFill>
        <p:spPr>
          <a:xfrm>
            <a:off x="435882" y="19782"/>
            <a:ext cx="1975878" cy="1770457"/>
          </a:xfrm>
          <a:prstGeom prst="rect">
            <a:avLst/>
          </a:prstGeom>
        </p:spPr>
      </p:pic>
    </p:spTree>
    <p:extLst>
      <p:ext uri="{BB962C8B-B14F-4D97-AF65-F5344CB8AC3E}">
        <p14:creationId xmlns:p14="http://schemas.microsoft.com/office/powerpoint/2010/main" val="36830715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accent6"/>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accent6"/>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493150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bg-BG"/>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bg-BG"/>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cs typeface="Arial" charset="0"/>
              </a:defRPr>
            </a:lvl1pPr>
          </a:lstStyle>
          <a:p>
            <a:pPr>
              <a:defRPr/>
            </a:pPr>
            <a:endParaRPr lang="bg-BG"/>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cs typeface="Arial" charset="0"/>
              </a:defRPr>
            </a:lvl1pPr>
          </a:lstStyle>
          <a:p>
            <a:pPr>
              <a:defRPr/>
            </a:pPr>
            <a:endParaRPr lang="bg-BG" dirty="0"/>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charset="0"/>
                <a:cs typeface="Arial" charset="0"/>
              </a:defRPr>
            </a:lvl1pPr>
          </a:lstStyle>
          <a:p>
            <a:pPr>
              <a:defRPr/>
            </a:pPr>
            <a:fld id="{1C132D3A-FF84-431C-9F95-078D44902656}" type="slidenum">
              <a:rPr lang="bg-BG"/>
              <a:pPr>
                <a:defRPr/>
              </a:pPr>
              <a:t>‹#›</a:t>
            </a:fld>
            <a:endParaRPr lang="bg-BG"/>
          </a:p>
        </p:txBody>
      </p:sp>
    </p:spTree>
    <p:extLst>
      <p:ext uri="{BB962C8B-B14F-4D97-AF65-F5344CB8AC3E}">
        <p14:creationId xmlns:p14="http://schemas.microsoft.com/office/powerpoint/2010/main" val="47355045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Rectangle 4">
            <a:extLst>
              <a:ext uri="{FF2B5EF4-FFF2-40B4-BE49-F238E27FC236}">
                <a16:creationId xmlns="" xmlns:a16="http://schemas.microsoft.com/office/drawing/2014/main" id="{EADEB15F-0A20-456F-AF4A-1F4E00ED8773}"/>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 name="Rectangle 5">
            <a:extLst>
              <a:ext uri="{FF2B5EF4-FFF2-40B4-BE49-F238E27FC236}">
                <a16:creationId xmlns="" xmlns:a16="http://schemas.microsoft.com/office/drawing/2014/main" id="{4F35E6EC-4409-45EB-94D9-D97C450C5AE6}"/>
              </a:ext>
            </a:extLst>
          </p:cNvPr>
          <p:cNvSpPr>
            <a:spLocks noChangeArrowheads="1"/>
          </p:cNvSpPr>
          <p:nvPr userDrawn="1"/>
        </p:nvSpPr>
        <p:spPr bwMode="auto">
          <a:xfrm>
            <a:off x="-152400" y="2667000"/>
            <a:ext cx="9525000" cy="1600200"/>
          </a:xfrm>
          <a:prstGeom prst="rect">
            <a:avLst/>
          </a:prstGeom>
          <a:solidFill>
            <a:schemeClr val="accent1"/>
          </a:solidFill>
          <a:ln>
            <a:noFill/>
          </a:ln>
          <a:effectLst>
            <a:outerShdw blurRad="88900" dist="61087" dir="5400000" rotWithShape="0">
              <a:srgbClr val="808080">
                <a:alpha val="45999"/>
              </a:srgbClr>
            </a:outerShdw>
          </a:effectLst>
          <a:extLst/>
        </p:spPr>
        <p:txBody>
          <a:bodyPr anchor="ctr"/>
          <a:lstStyle/>
          <a:p>
            <a:pPr algn="ctr">
              <a:defRPr/>
            </a:pPr>
            <a:endParaRPr lang="en-US" dirty="0">
              <a:solidFill>
                <a:schemeClr val="lt1"/>
              </a:solidFill>
              <a:latin typeface="+mn-lt"/>
              <a:ea typeface="+mn-ea"/>
              <a:cs typeface="+mn-cs"/>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extLst>
      <p:ext uri="{BB962C8B-B14F-4D97-AF65-F5344CB8AC3E}">
        <p14:creationId xmlns:p14="http://schemas.microsoft.com/office/powerpoint/2010/main" val="46558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5" name="Rectangle 4"/>
          <p:cNvSpPr>
            <a:spLocks noChangeArrowheads="1"/>
          </p:cNvSpPr>
          <p:nvPr userDrawn="1"/>
        </p:nvSpPr>
        <p:spPr bwMode="auto">
          <a:xfrm>
            <a:off x="-76200" y="457200"/>
            <a:ext cx="9296400" cy="533400"/>
          </a:xfrm>
          <a:prstGeom prst="rect">
            <a:avLst/>
          </a:prstGeom>
          <a:solidFill>
            <a:schemeClr val="accent1"/>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380312" y="260648"/>
            <a:ext cx="1392867" cy="755455"/>
          </a:xfrm>
          <a:prstGeom prst="rect">
            <a:avLst/>
          </a:prstGeom>
        </p:spPr>
      </p:pic>
    </p:spTree>
    <p:extLst>
      <p:ext uri="{BB962C8B-B14F-4D97-AF65-F5344CB8AC3E}">
        <p14:creationId xmlns:p14="http://schemas.microsoft.com/office/powerpoint/2010/main" val="12369971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sp>
        <p:nvSpPr>
          <p:cNvPr id="5" name="Rectangle 4"/>
          <p:cNvSpPr>
            <a:spLocks noChangeArrowheads="1"/>
          </p:cNvSpPr>
          <p:nvPr userDrawn="1"/>
        </p:nvSpPr>
        <p:spPr bwMode="auto">
          <a:xfrm>
            <a:off x="-76200" y="457200"/>
            <a:ext cx="9328720" cy="533400"/>
          </a:xfrm>
          <a:prstGeom prst="rect">
            <a:avLst/>
          </a:prstGeom>
          <a:solidFill>
            <a:srgbClr val="15478E"/>
          </a:solidFill>
          <a:ln>
            <a:noFill/>
          </a:ln>
          <a:effectLst/>
          <a:extLst/>
        </p:spPr>
        <p:txBody>
          <a:bodyPr anchor="ctr"/>
          <a:lstStyle/>
          <a:p>
            <a:pPr algn="ctr" eaLnBrk="0" hangingPunct="0">
              <a:defRPr/>
            </a:pPr>
            <a:endParaRPr lang="en-US" dirty="0">
              <a:solidFill>
                <a:schemeClr val="lt1"/>
              </a:solidFill>
              <a:latin typeface="+mn-lt"/>
              <a:cs typeface="Arial" charset="0"/>
            </a:endParaRPr>
          </a:p>
        </p:txBody>
      </p:sp>
      <p:sp>
        <p:nvSpPr>
          <p:cNvPr id="2" name="Title 1"/>
          <p:cNvSpPr>
            <a:spLocks noGrp="1"/>
          </p:cNvSpPr>
          <p:nvPr>
            <p:ph type="title"/>
          </p:nvPr>
        </p:nvSpPr>
        <p:spPr>
          <a:xfrm>
            <a:off x="381000" y="457200"/>
            <a:ext cx="6927304" cy="533400"/>
          </a:xfrm>
          <a:prstGeom prst="rect">
            <a:avLst/>
          </a:prstGeom>
        </p:spPr>
        <p:txBody>
          <a:bodyPr lIns="0" tIns="0" rIns="0" bIns="0" anchor="ctr" anchorCtr="0"/>
          <a:lstStyle>
            <a:lvl1pPr algn="l">
              <a:defRPr sz="2200">
                <a:solidFill>
                  <a:schemeClr val="bg1"/>
                </a:solidFill>
                <a:latin typeface="Arial Narrow"/>
                <a:cs typeface="Arial Narrow"/>
              </a:defRPr>
            </a:lvl1pPr>
          </a:lstStyle>
          <a:p>
            <a:r>
              <a:rPr lang="en-US" dirty="0"/>
              <a:t>Click to edit Master title style</a:t>
            </a:r>
          </a:p>
        </p:txBody>
      </p:sp>
      <p:sp>
        <p:nvSpPr>
          <p:cNvPr id="3" name="Content Placeholder 2"/>
          <p:cNvSpPr>
            <a:spLocks noGrp="1"/>
          </p:cNvSpPr>
          <p:nvPr>
            <p:ph idx="1"/>
          </p:nvPr>
        </p:nvSpPr>
        <p:spPr>
          <a:xfrm>
            <a:off x="381000" y="1219200"/>
            <a:ext cx="8461482"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58889" t="25490" r="8333" b="24712"/>
          <a:stretch/>
        </p:blipFill>
        <p:spPr>
          <a:xfrm>
            <a:off x="7524328" y="360000"/>
            <a:ext cx="1318154" cy="714933"/>
          </a:xfrm>
          <a:prstGeom prst="rect">
            <a:avLst/>
          </a:prstGeom>
          <a:effectLst/>
        </p:spPr>
      </p:pic>
    </p:spTree>
    <p:extLst>
      <p:ext uri="{BB962C8B-B14F-4D97-AF65-F5344CB8AC3E}">
        <p14:creationId xmlns:p14="http://schemas.microsoft.com/office/powerpoint/2010/main" val="11498314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19" Type="http://schemas.openxmlformats.org/officeDocument/2006/relationships/image" Target="../media/image4.png"/><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10" Type="http://schemas.openxmlformats.org/officeDocument/2006/relationships/theme" Target="../theme/theme4.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E6E5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dirty="0"/>
          </a:p>
        </p:txBody>
      </p:sp>
      <p:pic>
        <p:nvPicPr>
          <p:cNvPr id="1027" name="Picture 3"/>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8788" y="6165850"/>
            <a:ext cx="1216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88968" y="152400"/>
            <a:ext cx="2897832" cy="2897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
          <p:cNvSpPr txBox="1"/>
          <p:nvPr/>
        </p:nvSpPr>
        <p:spPr>
          <a:xfrm>
            <a:off x="5806480" y="6165850"/>
            <a:ext cx="2880320" cy="4616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sz="1200" b="1" kern="1200" cap="all" dirty="0" smtClean="0">
                <a:solidFill>
                  <a:srgbClr val="002060"/>
                </a:solidFill>
                <a:effectLst/>
                <a:latin typeface="+mn-lt"/>
                <a:ea typeface="+mn-ea"/>
                <a:cs typeface="+mn-cs"/>
              </a:rPr>
              <a:t>СЕМИНАР ЗА УПРАВЛЕНИЕ НА ПРОЕКТИ</a:t>
            </a:r>
          </a:p>
          <a:p>
            <a:r>
              <a:rPr lang="ru-RU" sz="1200" b="1" kern="1200" cap="none" baseline="0" dirty="0" smtClean="0">
                <a:solidFill>
                  <a:srgbClr val="002060"/>
                </a:solidFill>
                <a:effectLst/>
                <a:latin typeface="+mn-lt"/>
                <a:ea typeface="+mn-ea"/>
                <a:cs typeface="+mn-cs"/>
              </a:rPr>
              <a:t>Банско, х-л «Регнум», 23-24 март 2019 </a:t>
            </a:r>
            <a:endParaRPr lang="en-US" sz="1400" cap="none" baseline="0" dirty="0"/>
          </a:p>
        </p:txBody>
      </p:sp>
      <p:sp>
        <p:nvSpPr>
          <p:cNvPr id="6" name="TextBox 5"/>
          <p:cNvSpPr txBox="1">
            <a:spLocks noChangeArrowheads="1"/>
          </p:cNvSpPr>
          <p:nvPr userDrawn="1"/>
        </p:nvSpPr>
        <p:spPr bwMode="auto">
          <a:xfrm>
            <a:off x="2595254" y="548680"/>
            <a:ext cx="2912850" cy="12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eaLnBrk="1" hangingPunct="1">
              <a:lnSpc>
                <a:spcPts val="1800"/>
              </a:lnSpc>
              <a:defRPr/>
            </a:pPr>
            <a:r>
              <a:rPr lang="ru-RU" altLang="en-US" sz="1400" dirty="0">
                <a:solidFill>
                  <a:schemeClr val="tx1">
                    <a:lumMod val="50000"/>
                  </a:schemeClr>
                </a:solidFill>
                <a:latin typeface="Georgia" pitchFamily="18" charset="0"/>
                <a:ea typeface="MS PGothic" pitchFamily="34" charset="-128"/>
                <a:cs typeface="Georgia" pitchFamily="18" charset="0"/>
              </a:rPr>
              <a:t>Година </a:t>
            </a:r>
            <a:r>
              <a:rPr lang="ru-RU" altLang="en-US" sz="1400" dirty="0" smtClean="0">
                <a:solidFill>
                  <a:schemeClr val="tx1">
                    <a:lumMod val="50000"/>
                  </a:schemeClr>
                </a:solidFill>
                <a:latin typeface="Georgia" pitchFamily="18" charset="0"/>
                <a:ea typeface="MS PGothic" pitchFamily="34" charset="-128"/>
                <a:cs typeface="Georgia" pitchFamily="18" charset="0"/>
              </a:rPr>
              <a:t>201</a:t>
            </a:r>
            <a:r>
              <a:rPr lang="en-US" altLang="en-US" sz="1400" dirty="0" smtClean="0">
                <a:solidFill>
                  <a:schemeClr val="tx1">
                    <a:lumMod val="50000"/>
                  </a:schemeClr>
                </a:solidFill>
                <a:latin typeface="Georgia" pitchFamily="18" charset="0"/>
                <a:ea typeface="MS PGothic" pitchFamily="34" charset="-128"/>
                <a:cs typeface="Georgia" pitchFamily="18" charset="0"/>
              </a:rPr>
              <a:t>8</a:t>
            </a:r>
            <a:r>
              <a:rPr lang="ru-RU" altLang="en-US" sz="1400" dirty="0" smtClean="0">
                <a:solidFill>
                  <a:schemeClr val="tx1">
                    <a:lumMod val="50000"/>
                  </a:schemeClr>
                </a:solidFill>
                <a:latin typeface="Georgia" pitchFamily="18" charset="0"/>
                <a:ea typeface="MS PGothic" pitchFamily="34" charset="-128"/>
                <a:cs typeface="Georgia" pitchFamily="18" charset="0"/>
              </a:rPr>
              <a:t>-20</a:t>
            </a:r>
            <a:r>
              <a:rPr lang="en-US" altLang="en-US" sz="1400" dirty="0" smtClean="0">
                <a:solidFill>
                  <a:schemeClr val="tx1">
                    <a:lumMod val="50000"/>
                  </a:schemeClr>
                </a:solidFill>
                <a:latin typeface="Georgia" pitchFamily="18" charset="0"/>
                <a:ea typeface="MS PGothic" pitchFamily="34" charset="-128"/>
                <a:cs typeface="Georgia" pitchFamily="18" charset="0"/>
              </a:rPr>
              <a:t>19</a:t>
            </a:r>
            <a:endParaRPr lang="ru-RU" altLang="en-US" sz="1400" dirty="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a:solidFill>
                  <a:schemeClr val="tx1">
                    <a:lumMod val="50000"/>
                  </a:schemeClr>
                </a:solidFill>
                <a:latin typeface="Georgia" pitchFamily="18" charset="0"/>
                <a:ea typeface="MS PGothic" pitchFamily="34" charset="-128"/>
                <a:cs typeface="Georgia" pitchFamily="18" charset="0"/>
              </a:rPr>
              <a:t>Президент РИ: </a:t>
            </a:r>
            <a:r>
              <a:rPr lang="bg-BG" altLang="en-US" sz="1400" dirty="0" smtClean="0">
                <a:solidFill>
                  <a:schemeClr val="tx1">
                    <a:lumMod val="50000"/>
                  </a:schemeClr>
                </a:solidFill>
                <a:latin typeface="Georgia" pitchFamily="18" charset="0"/>
                <a:ea typeface="MS PGothic" pitchFamily="34" charset="-128"/>
                <a:cs typeface="Georgia" pitchFamily="18" charset="0"/>
              </a:rPr>
              <a:t>Бари Расин</a:t>
            </a:r>
            <a:endParaRPr lang="ru-RU" altLang="en-US" sz="1400" dirty="0">
              <a:solidFill>
                <a:schemeClr val="tx1">
                  <a:lumMod val="50000"/>
                </a:schemeClr>
              </a:solidFill>
              <a:latin typeface="Georgia" pitchFamily="18" charset="0"/>
              <a:ea typeface="MS PGothic" pitchFamily="34" charset="-128"/>
              <a:cs typeface="Georgia" pitchFamily="18" charset="0"/>
            </a:endParaRPr>
          </a:p>
          <a:p>
            <a:pPr marL="0" marR="0" indent="0" algn="l" defTabSz="914400" rtl="0" eaLnBrk="1" fontAlgn="base" latinLnBrk="0" hangingPunct="1">
              <a:lnSpc>
                <a:spcPts val="1800"/>
              </a:lnSpc>
              <a:spcBef>
                <a:spcPct val="0"/>
              </a:spcBef>
              <a:spcAft>
                <a:spcPct val="0"/>
              </a:spcAft>
              <a:buClrTx/>
              <a:buSzTx/>
              <a:buFontTx/>
              <a:buNone/>
              <a:tabLst/>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 2018-19:</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Веселин Димитров</a:t>
            </a:r>
            <a:endParaRPr lang="ru-RU" altLang="en-US" sz="1400" dirty="0" smtClean="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smtClean="0">
                <a:solidFill>
                  <a:schemeClr val="tx1">
                    <a:lumMod val="50000"/>
                  </a:schemeClr>
                </a:solidFill>
                <a:latin typeface="Georgia" pitchFamily="18" charset="0"/>
                <a:ea typeface="MS PGothic" pitchFamily="34" charset="-128"/>
                <a:cs typeface="Georgia" pitchFamily="18" charset="0"/>
              </a:rPr>
              <a:t>ДГЕ 2019-20:</a:t>
            </a:r>
            <a:r>
              <a:rPr lang="ru-RU" altLang="en-US" sz="1400" baseline="0" dirty="0" smtClean="0">
                <a:solidFill>
                  <a:schemeClr val="tx1">
                    <a:lumMod val="50000"/>
                  </a:schemeClr>
                </a:solidFill>
                <a:latin typeface="Georgia" pitchFamily="18" charset="0"/>
                <a:ea typeface="MS PGothic" pitchFamily="34" charset="-128"/>
                <a:cs typeface="Georgia" pitchFamily="18" charset="0"/>
              </a:rPr>
              <a:t> Митко Минев</a:t>
            </a:r>
            <a:endParaRPr lang="ru-RU" altLang="en-US" sz="1400" dirty="0">
              <a:solidFill>
                <a:schemeClr val="tx1">
                  <a:lumMod val="50000"/>
                </a:schemeClr>
              </a:solidFill>
              <a:latin typeface="Georgia" pitchFamily="18" charset="0"/>
              <a:ea typeface="MS PGothic" pitchFamily="34" charset="-128"/>
              <a:cs typeface="Georgia" pitchFamily="18" charset="0"/>
            </a:endParaRPr>
          </a:p>
          <a:p>
            <a:pPr eaLnBrk="1" hangingPunct="1">
              <a:lnSpc>
                <a:spcPts val="1800"/>
              </a:lnSpc>
              <a:defRPr/>
            </a:pPr>
            <a:r>
              <a:rPr lang="ru-RU" altLang="en-US" sz="1400" dirty="0">
                <a:solidFill>
                  <a:schemeClr val="tx1">
                    <a:lumMod val="50000"/>
                  </a:schemeClr>
                </a:solidFill>
                <a:latin typeface="Georgia" pitchFamily="18" charset="0"/>
                <a:ea typeface="MS PGothic" pitchFamily="34" charset="-128"/>
                <a:cs typeface="Georgia" pitchFamily="18" charset="0"/>
              </a:rPr>
              <a:t>Дистрикт 2482</a:t>
            </a:r>
            <a:endParaRPr lang="en-US" altLang="en-US" sz="1400" dirty="0">
              <a:solidFill>
                <a:schemeClr val="tx1">
                  <a:lumMod val="50000"/>
                </a:schemeClr>
              </a:solidFill>
              <a:latin typeface="Georgia" pitchFamily="18" charset="0"/>
              <a:ea typeface="MS PGothic" pitchFamily="34" charset="-128"/>
              <a:cs typeface="Georgia" pitchFamily="18" charset="0"/>
            </a:endParaRPr>
          </a:p>
        </p:txBody>
      </p:sp>
      <p:pic>
        <p:nvPicPr>
          <p:cNvPr id="8" name="Picture 7"/>
          <p:cNvPicPr>
            <a:picLocks noChangeAspect="1"/>
          </p:cNvPicPr>
          <p:nvPr userDrawn="1"/>
        </p:nvPicPr>
        <p:blipFill rotWithShape="1">
          <a:blip r:embed="rId11" cstate="print">
            <a:extLst>
              <a:ext uri="{28A0092B-C50C-407E-A947-70E740481C1C}">
                <a14:useLocalDpi xmlns:a14="http://schemas.microsoft.com/office/drawing/2010/main" val="0"/>
              </a:ext>
            </a:extLst>
          </a:blip>
          <a:srcRect l="8704" t="9051" r="13147" b="20926"/>
          <a:stretch/>
        </p:blipFill>
        <p:spPr>
          <a:xfrm>
            <a:off x="435882" y="19782"/>
            <a:ext cx="1975878" cy="1770457"/>
          </a:xfrm>
          <a:prstGeom prst="rect">
            <a:avLst/>
          </a:prstGeom>
        </p:spPr>
      </p:pic>
    </p:spTree>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8" r:id="rId6"/>
    <p:sldLayoutId id="2147484262" r:id="rId7"/>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086600" y="6477000"/>
            <a:ext cx="1600200" cy="138113"/>
          </a:xfrm>
          <a:prstGeom prst="rect">
            <a:avLst/>
          </a:prstGeom>
          <a:noFill/>
        </p:spPr>
        <p:txBody>
          <a:bodyPr lIns="0" tIns="0" rIns="0" bIns="0">
            <a:spAutoFit/>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algn="r">
              <a:defRPr/>
            </a:pPr>
            <a:r>
              <a:rPr lang="en-US" sz="900" dirty="0">
                <a:solidFill>
                  <a:srgbClr val="BCBDC0"/>
                </a:solidFill>
                <a:latin typeface="Arial Narrow" pitchFamily="34" charset="0"/>
                <a:cs typeface="Arial" charset="0"/>
              </a:rPr>
              <a:t>TITLE  |  </a:t>
            </a:r>
            <a:fld id="{A1B04FAA-E9C8-4338-8FC9-2EF4234472A3}" type="slidenum">
              <a:rPr lang="en-US" sz="900" smtClean="0">
                <a:solidFill>
                  <a:srgbClr val="BCBDC0"/>
                </a:solidFill>
                <a:latin typeface="Arial Narrow" pitchFamily="34" charset="0"/>
                <a:cs typeface="Arial" charset="0"/>
              </a:rPr>
              <a:pPr algn="r">
                <a:defRPr/>
              </a:pPr>
              <a:t>‹#›</a:t>
            </a:fld>
            <a:r>
              <a:rPr lang="en-US" sz="900" dirty="0">
                <a:solidFill>
                  <a:srgbClr val="BCBDC0"/>
                </a:solidFill>
                <a:latin typeface="Arial Narrow" pitchFamily="34" charset="0"/>
                <a:cs typeface="Arial" charset="0"/>
              </a:rPr>
              <a:t>  </a:t>
            </a:r>
            <a:endParaRPr lang="en-US" sz="900" dirty="0">
              <a:solidFill>
                <a:srgbClr val="958D85"/>
              </a:solidFill>
              <a:latin typeface="Arial Narrow" pitchFamily="34" charset="0"/>
              <a:cs typeface="Arial" charset="0"/>
            </a:endParaRPr>
          </a:p>
        </p:txBody>
      </p:sp>
      <p:pic>
        <p:nvPicPr>
          <p:cNvPr id="2051" name="Picture 5"/>
          <p:cNvPicPr>
            <a:picLocks noChangeAspect="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57200" y="6299200"/>
            <a:ext cx="895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
          <p:cNvSpPr txBox="1"/>
          <p:nvPr userDrawn="1"/>
        </p:nvSpPr>
        <p:spPr>
          <a:xfrm>
            <a:off x="5148064" y="6165850"/>
            <a:ext cx="2952328" cy="4616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sz="1200" b="1" kern="1200" cap="all" dirty="0" smtClean="0">
                <a:solidFill>
                  <a:srgbClr val="002060"/>
                </a:solidFill>
                <a:effectLst/>
                <a:latin typeface="+mn-lt"/>
                <a:ea typeface="+mn-ea"/>
                <a:cs typeface="+mn-cs"/>
              </a:rPr>
              <a:t>СЕМИНАР ЗА УПРАВЛЕНИЕ НА ПРОЕКТИ</a:t>
            </a:r>
          </a:p>
          <a:p>
            <a:r>
              <a:rPr lang="ru-RU" sz="1200" b="1" kern="1200" cap="none" baseline="0" dirty="0" smtClean="0">
                <a:solidFill>
                  <a:srgbClr val="002060"/>
                </a:solidFill>
                <a:effectLst/>
                <a:latin typeface="+mn-lt"/>
                <a:ea typeface="+mn-ea"/>
                <a:cs typeface="+mn-cs"/>
              </a:rPr>
              <a:t>Банско, х-л «Регнум», 23-24 март 2019 </a:t>
            </a:r>
            <a:endParaRPr lang="en-US" sz="1400" cap="none" baseline="0" dirty="0"/>
          </a:p>
        </p:txBody>
      </p:sp>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183" r:id="rId10"/>
    <p:sldLayoutId id="2147484228" r:id="rId11"/>
    <p:sldLayoutId id="2147484184" r:id="rId12"/>
    <p:sldLayoutId id="2147484229" r:id="rId13"/>
    <p:sldLayoutId id="2147484230" r:id="rId14"/>
    <p:sldLayoutId id="2147484231" r:id="rId15"/>
    <p:sldLayoutId id="2147484186" r:id="rId16"/>
    <p:sldLayoutId id="2147484233" r:id="rId17"/>
  </p:sldLayoutIdLst>
  <p:timing>
    <p:tnLst>
      <p:par>
        <p:cT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162800" y="6477000"/>
            <a:ext cx="1524000" cy="138113"/>
          </a:xfrm>
          <a:prstGeom prst="rect">
            <a:avLst/>
          </a:prstGeom>
          <a:noFill/>
        </p:spPr>
        <p:txBody>
          <a:bodyPr lIns="0" tIns="0" rIns="0" bIns="0">
            <a:spAutoFit/>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algn="r">
              <a:defRPr/>
            </a:pPr>
            <a:r>
              <a:rPr lang="en-US" sz="900" dirty="0">
                <a:solidFill>
                  <a:srgbClr val="BCBDC0"/>
                </a:solidFill>
                <a:latin typeface="Arial Narrow" pitchFamily="34" charset="0"/>
                <a:cs typeface="Arial" charset="0"/>
              </a:rPr>
              <a:t>TITLE |  </a:t>
            </a:r>
            <a:fld id="{2A4D1648-BB23-4CA2-BD19-DD6D6A712B07}" type="slidenum">
              <a:rPr lang="en-US" sz="900" smtClean="0">
                <a:solidFill>
                  <a:srgbClr val="BCBDC0"/>
                </a:solidFill>
                <a:latin typeface="Arial Narrow" pitchFamily="34" charset="0"/>
                <a:cs typeface="Arial" charset="0"/>
              </a:rPr>
              <a:pPr algn="r">
                <a:defRPr/>
              </a:pPr>
              <a:t>‹#›</a:t>
            </a:fld>
            <a:r>
              <a:rPr lang="en-US" sz="900" dirty="0">
                <a:solidFill>
                  <a:srgbClr val="BCBDC0"/>
                </a:solidFill>
                <a:latin typeface="Arial Narrow" pitchFamily="34" charset="0"/>
                <a:cs typeface="Arial" charset="0"/>
              </a:rPr>
              <a:t>  </a:t>
            </a:r>
            <a:endParaRPr lang="en-US" sz="900" dirty="0">
              <a:solidFill>
                <a:srgbClr val="958D85"/>
              </a:solidFill>
              <a:latin typeface="Arial Narrow" pitchFamily="34" charset="0"/>
              <a:cs typeface="Arial" charset="0"/>
            </a:endParaRPr>
          </a:p>
        </p:txBody>
      </p:sp>
      <p:pic>
        <p:nvPicPr>
          <p:cNvPr id="3075" name="Picture 3"/>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6299200"/>
            <a:ext cx="895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
          <p:cNvSpPr txBox="1"/>
          <p:nvPr userDrawn="1"/>
        </p:nvSpPr>
        <p:spPr>
          <a:xfrm>
            <a:off x="5148064" y="6165850"/>
            <a:ext cx="2880320" cy="4616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sz="1200" b="1" kern="1200" cap="all" dirty="0" smtClean="0">
                <a:solidFill>
                  <a:srgbClr val="002060"/>
                </a:solidFill>
                <a:effectLst/>
                <a:latin typeface="+mn-lt"/>
                <a:ea typeface="+mn-ea"/>
                <a:cs typeface="+mn-cs"/>
              </a:rPr>
              <a:t>СЕМИНАР ЗА УПРАВЛЕНИЕ НА ПРОЕКТИ</a:t>
            </a:r>
          </a:p>
          <a:p>
            <a:r>
              <a:rPr lang="ru-RU" sz="1200" b="1" kern="1200" cap="none" baseline="0" dirty="0" smtClean="0">
                <a:solidFill>
                  <a:srgbClr val="002060"/>
                </a:solidFill>
                <a:effectLst/>
                <a:latin typeface="+mn-lt"/>
                <a:ea typeface="+mn-ea"/>
                <a:cs typeface="+mn-cs"/>
              </a:rPr>
              <a:t>Банско, х-л «Регнум», 23-24 март 2019 </a:t>
            </a:r>
            <a:endParaRPr lang="en-US" sz="1400" cap="none" baseline="0" dirty="0"/>
          </a:p>
        </p:txBody>
      </p:sp>
    </p:spTree>
  </p:cSld>
  <p:clrMap bg1="lt1" tx1="dk1" bg2="lt2" tx2="dk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40" r:id="rId5"/>
    <p:sldLayoutId id="2147484241" r:id="rId6"/>
    <p:sldLayoutId id="2147484242" r:id="rId7"/>
  </p:sldLayoutIdLst>
  <p:timing>
    <p:tnLst>
      <p:par>
        <p:cT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userDrawn="1"/>
        </p:nvSpPr>
        <p:spPr>
          <a:xfrm>
            <a:off x="5796136" y="6165850"/>
            <a:ext cx="2880320" cy="4616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sz="1200" b="1" kern="1200" cap="all" dirty="0" smtClean="0">
                <a:solidFill>
                  <a:srgbClr val="002060"/>
                </a:solidFill>
                <a:effectLst/>
                <a:latin typeface="+mn-lt"/>
                <a:ea typeface="+mn-ea"/>
                <a:cs typeface="+mn-cs"/>
              </a:rPr>
              <a:t>СЕМИНАР ЗА УПРАВЛЕНИЕ НА ПРОЕКТИ</a:t>
            </a:r>
          </a:p>
          <a:p>
            <a:r>
              <a:rPr lang="ru-RU" sz="1200" b="1" kern="1200" cap="none" baseline="0" dirty="0" smtClean="0">
                <a:solidFill>
                  <a:srgbClr val="002060"/>
                </a:solidFill>
                <a:effectLst/>
                <a:latin typeface="+mn-lt"/>
                <a:ea typeface="+mn-ea"/>
                <a:cs typeface="+mn-cs"/>
              </a:rPr>
              <a:t>Банско, х-л «Регнум», 23-24 март 2019 </a:t>
            </a:r>
            <a:endParaRPr lang="en-US" sz="1400" cap="none" baseline="0" dirty="0"/>
          </a:p>
        </p:txBody>
      </p:sp>
    </p:spTree>
  </p:cSld>
  <p:clrMap bg1="lt1" tx1="dk1" bg2="lt2" tx2="dk2" accent1="accent1" accent2="accent2" accent3="accent3" accent4="accent4" accent5="accent5" accent6="accent6" hlink="hlink" folHlink="folHlink"/>
  <p:sldLayoutIdLst>
    <p:sldLayoutId id="2147484245" r:id="rId1"/>
    <p:sldLayoutId id="2147484246" r:id="rId2"/>
    <p:sldLayoutId id="2147484247" r:id="rId3"/>
    <p:sldLayoutId id="2147484248" r:id="rId4"/>
    <p:sldLayoutId id="2147484249" r:id="rId5"/>
    <p:sldLayoutId id="2147484250" r:id="rId6"/>
    <p:sldLayoutId id="2147484209" r:id="rId7"/>
    <p:sldLayoutId id="2147484252" r:id="rId8"/>
    <p:sldLayoutId id="2147484253" r:id="rId9"/>
  </p:sldLayoutIdLst>
  <p:timing>
    <p:tnLst>
      <p:par>
        <p:cT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114800" y="5805264"/>
            <a:ext cx="4849688" cy="8640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 y="0"/>
            <a:ext cx="9137952" cy="6858000"/>
          </a:xfrm>
          <a:prstGeom prst="rect">
            <a:avLst/>
          </a:prstGeom>
        </p:spPr>
      </p:pic>
    </p:spTree>
    <p:extLst>
      <p:ext uri="{BB962C8B-B14F-4D97-AF65-F5344CB8AC3E}">
        <p14:creationId xmlns:p14="http://schemas.microsoft.com/office/powerpoint/2010/main" val="2018100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3EEA6E-DB2C-4C7E-B2E0-0378096164F0}"/>
              </a:ext>
            </a:extLst>
          </p:cNvPr>
          <p:cNvSpPr>
            <a:spLocks noGrp="1"/>
          </p:cNvSpPr>
          <p:nvPr>
            <p:ph type="title"/>
          </p:nvPr>
        </p:nvSpPr>
        <p:spPr>
          <a:xfrm>
            <a:off x="360000" y="432000"/>
            <a:ext cx="6927304" cy="533400"/>
          </a:xfrm>
        </p:spPr>
        <p:txBody>
          <a:bodyPr/>
          <a:lstStyle/>
          <a:p>
            <a:r>
              <a:rPr lang="bg-BG" sz="2600" dirty="0" smtClean="0"/>
              <a:t>КАНДИДАТСТВАНЕ ЗА ДИСТРИКТЕН ГРАНТ</a:t>
            </a:r>
            <a:endParaRPr lang="bg-BG" sz="2600" dirty="0"/>
          </a:p>
        </p:txBody>
      </p:sp>
      <p:sp>
        <p:nvSpPr>
          <p:cNvPr id="4" name="Rectangle 3">
            <a:extLst>
              <a:ext uri="{FF2B5EF4-FFF2-40B4-BE49-F238E27FC236}">
                <a16:creationId xmlns="" xmlns:a16="http://schemas.microsoft.com/office/drawing/2014/main" id="{BC76FE90-2ECB-41EE-8D8C-F0C57E441024}"/>
              </a:ext>
            </a:extLst>
          </p:cNvPr>
          <p:cNvSpPr/>
          <p:nvPr/>
        </p:nvSpPr>
        <p:spPr>
          <a:xfrm>
            <a:off x="2123728" y="-99390"/>
            <a:ext cx="4520309" cy="375552"/>
          </a:xfrm>
          <a:prstGeom prst="rect">
            <a:avLst/>
          </a:prstGeom>
        </p:spPr>
        <p:txBody>
          <a:bodyPr wrap="square">
            <a:spAutoFit/>
          </a:bodyPr>
          <a:lstStyle/>
          <a:p>
            <a:pPr>
              <a:lnSpc>
                <a:spcPct val="107000"/>
              </a:lnSpc>
              <a:spcAft>
                <a:spcPts val="800"/>
              </a:spcAft>
            </a:pPr>
            <a:r>
              <a:rPr lang="bg-BG" dirty="0">
                <a:latin typeface="Calibri" panose="020F0502020204030204" pitchFamily="34" charset="0"/>
                <a:ea typeface="Calibri" panose="020F0502020204030204" pitchFamily="34" charset="0"/>
                <a:cs typeface="Times New Roman" panose="02020603050405020304" pitchFamily="18" charset="0"/>
              </a:rPr>
              <a:t> </a:t>
            </a:r>
            <a:endParaRPr lang="bg-BG"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rotWithShape="1">
          <a:blip r:embed="rId3"/>
          <a:srcRect l="16667" t="10542" r="18332" b="47679"/>
          <a:stretch/>
        </p:blipFill>
        <p:spPr>
          <a:xfrm>
            <a:off x="251520" y="1187662"/>
            <a:ext cx="8640000" cy="2990769"/>
          </a:xfrm>
          <a:prstGeom prst="rect">
            <a:avLst/>
          </a:prstGeom>
        </p:spPr>
      </p:pic>
      <p:pic>
        <p:nvPicPr>
          <p:cNvPr id="7" name="Picture 6"/>
          <p:cNvPicPr>
            <a:picLocks noChangeAspect="1"/>
          </p:cNvPicPr>
          <p:nvPr/>
        </p:nvPicPr>
        <p:blipFill rotWithShape="1">
          <a:blip r:embed="rId4"/>
          <a:srcRect l="17118" t="12861" r="55645" b="74297"/>
          <a:stretch/>
        </p:blipFill>
        <p:spPr>
          <a:xfrm>
            <a:off x="323527" y="4293096"/>
            <a:ext cx="3600401" cy="914172"/>
          </a:xfrm>
          <a:prstGeom prst="rect">
            <a:avLst/>
          </a:prstGeom>
        </p:spPr>
      </p:pic>
      <p:pic>
        <p:nvPicPr>
          <p:cNvPr id="8" name="Picture 7"/>
          <p:cNvPicPr>
            <a:picLocks noChangeAspect="1"/>
          </p:cNvPicPr>
          <p:nvPr/>
        </p:nvPicPr>
        <p:blipFill rotWithShape="1">
          <a:blip r:embed="rId4"/>
          <a:srcRect l="17077" t="55176" r="53508" b="32453"/>
          <a:stretch/>
        </p:blipFill>
        <p:spPr>
          <a:xfrm>
            <a:off x="381000" y="5207268"/>
            <a:ext cx="3888432" cy="880640"/>
          </a:xfrm>
          <a:prstGeom prst="rect">
            <a:avLst/>
          </a:prstGeom>
        </p:spPr>
      </p:pic>
      <p:sp>
        <p:nvSpPr>
          <p:cNvPr id="9" name="Rectangle 8"/>
          <p:cNvSpPr/>
          <p:nvPr/>
        </p:nvSpPr>
        <p:spPr>
          <a:xfrm>
            <a:off x="4139952" y="3861048"/>
            <a:ext cx="4751568" cy="2226860"/>
          </a:xfrm>
          <a:prstGeom prst="rect">
            <a:avLst/>
          </a:prstGeom>
          <a:solidFill>
            <a:schemeClr val="bg1">
              <a:lumMod val="9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t"/>
          <a:lstStyle/>
          <a:p>
            <a:pPr>
              <a:spcBef>
                <a:spcPts val="300"/>
              </a:spcBef>
            </a:pPr>
            <a:r>
              <a:rPr lang="ru-RU" b="1" dirty="0">
                <a:solidFill>
                  <a:srgbClr val="006AB6"/>
                </a:solidFill>
              </a:rPr>
              <a:t>» </a:t>
            </a:r>
            <a:r>
              <a:rPr lang="ru-RU" dirty="0">
                <a:solidFill>
                  <a:srgbClr val="006AB6"/>
                </a:solidFill>
              </a:rPr>
              <a:t> РЪКОВОДСТВО ЗА КАНДИДАТСТВАНЕ ЗА ДИСТРИКТЕН </a:t>
            </a:r>
            <a:r>
              <a:rPr lang="ru-RU" dirty="0" smtClean="0">
                <a:solidFill>
                  <a:srgbClr val="006AB6"/>
                </a:solidFill>
              </a:rPr>
              <a:t>ГРАНТ</a:t>
            </a:r>
            <a:r>
              <a:rPr lang="en-US" dirty="0" smtClean="0">
                <a:solidFill>
                  <a:srgbClr val="006AB6"/>
                </a:solidFill>
              </a:rPr>
              <a:t>, 2019-20</a:t>
            </a:r>
            <a:endParaRPr lang="ru-RU" dirty="0" smtClean="0">
              <a:solidFill>
                <a:srgbClr val="006AB6"/>
              </a:solidFill>
            </a:endParaRPr>
          </a:p>
          <a:p>
            <a:pPr>
              <a:spcBef>
                <a:spcPts val="300"/>
              </a:spcBef>
            </a:pPr>
            <a:r>
              <a:rPr lang="ru-RU" dirty="0" smtClean="0">
                <a:solidFill>
                  <a:srgbClr val="006AB6"/>
                </a:solidFill>
              </a:rPr>
              <a:t>»</a:t>
            </a:r>
            <a:r>
              <a:rPr lang="ru-RU" dirty="0">
                <a:solidFill>
                  <a:srgbClr val="006AB6"/>
                </a:solidFill>
              </a:rPr>
              <a:t> </a:t>
            </a:r>
            <a:r>
              <a:rPr lang="ru-RU" dirty="0"/>
              <a:t> </a:t>
            </a:r>
            <a:r>
              <a:rPr lang="ru-RU" dirty="0">
                <a:solidFill>
                  <a:srgbClr val="006AB6"/>
                </a:solidFill>
              </a:rPr>
              <a:t>Апликационна форма за кандидатстване за дистриктен </a:t>
            </a:r>
            <a:r>
              <a:rPr lang="ru-RU" dirty="0" smtClean="0">
                <a:solidFill>
                  <a:srgbClr val="006AB6"/>
                </a:solidFill>
              </a:rPr>
              <a:t>грант</a:t>
            </a:r>
            <a:r>
              <a:rPr lang="en-US" dirty="0" smtClean="0">
                <a:solidFill>
                  <a:srgbClr val="006AB6"/>
                </a:solidFill>
              </a:rPr>
              <a:t>, </a:t>
            </a:r>
            <a:r>
              <a:rPr lang="ru-RU" dirty="0" smtClean="0">
                <a:solidFill>
                  <a:srgbClr val="006AB6"/>
                </a:solidFill>
              </a:rPr>
              <a:t>201</a:t>
            </a:r>
            <a:r>
              <a:rPr lang="en-US" dirty="0" smtClean="0">
                <a:solidFill>
                  <a:srgbClr val="006AB6"/>
                </a:solidFill>
              </a:rPr>
              <a:t>9</a:t>
            </a:r>
            <a:r>
              <a:rPr lang="ru-RU" dirty="0" smtClean="0">
                <a:solidFill>
                  <a:srgbClr val="006AB6"/>
                </a:solidFill>
              </a:rPr>
              <a:t>-</a:t>
            </a:r>
            <a:r>
              <a:rPr lang="en-US" dirty="0" smtClean="0">
                <a:solidFill>
                  <a:srgbClr val="006AB6"/>
                </a:solidFill>
              </a:rPr>
              <a:t>20</a:t>
            </a:r>
            <a:endParaRPr lang="ru-RU" dirty="0">
              <a:solidFill>
                <a:srgbClr val="006AB6"/>
              </a:solidFill>
            </a:endParaRPr>
          </a:p>
          <a:p>
            <a:pPr>
              <a:spcBef>
                <a:spcPts val="300"/>
              </a:spcBef>
            </a:pPr>
            <a:r>
              <a:rPr lang="ru-RU" dirty="0">
                <a:solidFill>
                  <a:srgbClr val="006AB6"/>
                </a:solidFill>
              </a:rPr>
              <a:t>» </a:t>
            </a:r>
            <a:r>
              <a:rPr lang="ru-RU" dirty="0"/>
              <a:t> </a:t>
            </a:r>
            <a:r>
              <a:rPr lang="ru-RU" dirty="0">
                <a:solidFill>
                  <a:srgbClr val="006AB6"/>
                </a:solidFill>
              </a:rPr>
              <a:t>Методика за оценка на дистриктен </a:t>
            </a:r>
            <a:r>
              <a:rPr lang="ru-RU" dirty="0" smtClean="0">
                <a:solidFill>
                  <a:srgbClr val="006AB6"/>
                </a:solidFill>
              </a:rPr>
              <a:t>грант</a:t>
            </a:r>
            <a:r>
              <a:rPr lang="en-US" dirty="0" smtClean="0">
                <a:solidFill>
                  <a:srgbClr val="006AB6"/>
                </a:solidFill>
              </a:rPr>
              <a:t>, </a:t>
            </a:r>
            <a:r>
              <a:rPr lang="ru-RU" dirty="0" smtClean="0">
                <a:solidFill>
                  <a:srgbClr val="006AB6"/>
                </a:solidFill>
              </a:rPr>
              <a:t>2018-19</a:t>
            </a:r>
            <a:endParaRPr lang="en-US" dirty="0" smtClean="0">
              <a:solidFill>
                <a:srgbClr val="006AB6"/>
              </a:solidFill>
            </a:endParaRPr>
          </a:p>
          <a:p>
            <a:pPr>
              <a:spcBef>
                <a:spcPts val="300"/>
              </a:spcBef>
            </a:pPr>
            <a:r>
              <a:rPr lang="ru-RU" dirty="0">
                <a:solidFill>
                  <a:srgbClr val="006AB6"/>
                </a:solidFill>
              </a:rPr>
              <a:t>» </a:t>
            </a:r>
            <a:r>
              <a:rPr lang="ru-RU" dirty="0"/>
              <a:t> </a:t>
            </a:r>
            <a:r>
              <a:rPr lang="ru-RU" dirty="0" smtClean="0">
                <a:solidFill>
                  <a:srgbClr val="006AB6"/>
                </a:solidFill>
              </a:rPr>
              <a:t>Квалифицирани </a:t>
            </a:r>
            <a:r>
              <a:rPr lang="ru-RU" dirty="0">
                <a:solidFill>
                  <a:srgbClr val="006AB6"/>
                </a:solidFill>
              </a:rPr>
              <a:t>Ротари клубове за </a:t>
            </a:r>
            <a:r>
              <a:rPr lang="ru-RU" dirty="0" smtClean="0">
                <a:solidFill>
                  <a:srgbClr val="006AB6"/>
                </a:solidFill>
              </a:rPr>
              <a:t>201</a:t>
            </a:r>
            <a:r>
              <a:rPr lang="en-US" dirty="0">
                <a:solidFill>
                  <a:srgbClr val="006AB6"/>
                </a:solidFill>
              </a:rPr>
              <a:t>9</a:t>
            </a:r>
            <a:r>
              <a:rPr lang="ru-RU" dirty="0" smtClean="0">
                <a:solidFill>
                  <a:srgbClr val="006AB6"/>
                </a:solidFill>
              </a:rPr>
              <a:t>-</a:t>
            </a:r>
            <a:r>
              <a:rPr lang="en-US" dirty="0" smtClean="0">
                <a:solidFill>
                  <a:srgbClr val="006AB6"/>
                </a:solidFill>
              </a:rPr>
              <a:t>20</a:t>
            </a:r>
            <a:endParaRPr lang="en-GB" dirty="0">
              <a:solidFill>
                <a:srgbClr val="006AB6"/>
              </a:solidFill>
            </a:endParaRP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9992" y="2078913"/>
            <a:ext cx="1008111" cy="445968"/>
          </a:xfrm>
          <a:prstGeom prst="rect">
            <a:avLst/>
          </a:prstGeom>
        </p:spPr>
      </p:pic>
      <p:sp>
        <p:nvSpPr>
          <p:cNvPr id="12" name="Right Arrow 11"/>
          <p:cNvSpPr/>
          <p:nvPr/>
        </p:nvSpPr>
        <p:spPr>
          <a:xfrm>
            <a:off x="2991996" y="5215540"/>
            <a:ext cx="936104" cy="432048"/>
          </a:xfrm>
          <a:prstGeom prst="rightArrow">
            <a:avLst/>
          </a:prstGeom>
          <a:solidFill>
            <a:srgbClr val="D41A69"/>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1753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a:t>ИЗПЪЛНЕНИЕ И ОТЧИТАНЕ</a:t>
            </a:r>
            <a:endParaRPr lang="en-GB" sz="2600" dirty="0"/>
          </a:p>
        </p:txBody>
      </p:sp>
      <p:sp>
        <p:nvSpPr>
          <p:cNvPr id="5" name="TextBox 4"/>
          <p:cNvSpPr txBox="1"/>
          <p:nvPr/>
        </p:nvSpPr>
        <p:spPr>
          <a:xfrm>
            <a:off x="381000" y="2924944"/>
            <a:ext cx="8232246" cy="3139321"/>
          </a:xfrm>
          <a:prstGeom prst="rect">
            <a:avLst/>
          </a:prstGeom>
          <a:noFill/>
        </p:spPr>
        <p:txBody>
          <a:bodyPr wrap="square" rtlCol="0">
            <a:spAutoFit/>
          </a:bodyPr>
          <a:lstStyle/>
          <a:p>
            <a:pPr marL="514350" indent="-514350">
              <a:spcBef>
                <a:spcPts val="600"/>
              </a:spcBef>
              <a:buFont typeface="+mj-lt"/>
              <a:buAutoNum type="arabicPeriod"/>
            </a:pPr>
            <a:r>
              <a:rPr lang="bg-BG" sz="2400" dirty="0">
                <a:solidFill>
                  <a:srgbClr val="000000"/>
                </a:solidFill>
                <a:latin typeface="+mn-lt"/>
              </a:rPr>
              <a:t>Открийте банкова сметка за </a:t>
            </a:r>
            <a:r>
              <a:rPr lang="bg-BG" sz="2400" dirty="0" smtClean="0">
                <a:solidFill>
                  <a:srgbClr val="000000"/>
                </a:solidFill>
                <a:latin typeface="+mn-lt"/>
              </a:rPr>
              <a:t>проекта;</a:t>
            </a:r>
            <a:endParaRPr lang="bg-BG" sz="2400" dirty="0">
              <a:solidFill>
                <a:srgbClr val="000000"/>
              </a:solidFill>
              <a:latin typeface="+mn-lt"/>
            </a:endParaRPr>
          </a:p>
          <a:p>
            <a:pPr marL="514350" indent="-514350">
              <a:spcBef>
                <a:spcPts val="600"/>
              </a:spcBef>
              <a:buFont typeface="+mj-lt"/>
              <a:buAutoNum type="arabicPeriod"/>
            </a:pPr>
            <a:r>
              <a:rPr lang="bg-BG" sz="2400" b="1" dirty="0">
                <a:solidFill>
                  <a:srgbClr val="000000"/>
                </a:solidFill>
                <a:latin typeface="+mn-lt"/>
              </a:rPr>
              <a:t>Прочетете внимателно Ръководството</a:t>
            </a:r>
            <a:r>
              <a:rPr lang="bg-BG" sz="2400" dirty="0">
                <a:solidFill>
                  <a:srgbClr val="000000"/>
                </a:solidFill>
                <a:latin typeface="+mn-lt"/>
              </a:rPr>
              <a:t>;</a:t>
            </a:r>
          </a:p>
          <a:p>
            <a:pPr marL="514350" indent="-514350">
              <a:spcBef>
                <a:spcPts val="600"/>
              </a:spcBef>
              <a:buFont typeface="+mj-lt"/>
              <a:buAutoNum type="arabicPeriod"/>
            </a:pPr>
            <a:r>
              <a:rPr lang="bg-BG" sz="2400" dirty="0" smtClean="0">
                <a:solidFill>
                  <a:srgbClr val="000000"/>
                </a:solidFill>
                <a:latin typeface="+mn-lt"/>
              </a:rPr>
              <a:t>Използвайте разработените бланкови документи;</a:t>
            </a:r>
          </a:p>
          <a:p>
            <a:pPr marL="514350" indent="-514350">
              <a:spcBef>
                <a:spcPts val="600"/>
              </a:spcBef>
              <a:buFont typeface="+mj-lt"/>
              <a:buAutoNum type="arabicPeriod"/>
            </a:pPr>
            <a:r>
              <a:rPr lang="bg-BG" sz="2400" dirty="0" smtClean="0">
                <a:solidFill>
                  <a:srgbClr val="000000"/>
                </a:solidFill>
                <a:latin typeface="+mn-lt"/>
              </a:rPr>
              <a:t>Планирайте времевия ресурс точно;</a:t>
            </a:r>
          </a:p>
          <a:p>
            <a:pPr marL="514350" indent="-514350">
              <a:spcBef>
                <a:spcPts val="600"/>
              </a:spcBef>
              <a:buFont typeface="+mj-lt"/>
              <a:buAutoNum type="arabicPeriod"/>
            </a:pPr>
            <a:r>
              <a:rPr lang="bg-BG" sz="2400" dirty="0" smtClean="0">
                <a:solidFill>
                  <a:srgbClr val="000000"/>
                </a:solidFill>
                <a:latin typeface="+mn-lt"/>
              </a:rPr>
              <a:t>Събирайте всички финансови документи;</a:t>
            </a:r>
          </a:p>
          <a:p>
            <a:pPr marL="514350" indent="-514350">
              <a:spcBef>
                <a:spcPts val="600"/>
              </a:spcBef>
              <a:buFont typeface="+mj-lt"/>
              <a:buAutoNum type="arabicPeriod"/>
            </a:pPr>
            <a:r>
              <a:rPr lang="bg-BG" sz="2400" dirty="0" smtClean="0">
                <a:solidFill>
                  <a:srgbClr val="000000"/>
                </a:solidFill>
                <a:latin typeface="+mn-lt"/>
              </a:rPr>
              <a:t>Съхранявайте всичко в хартиен и електронен вариант;</a:t>
            </a:r>
          </a:p>
          <a:p>
            <a:pPr marL="514350" indent="-514350">
              <a:spcBef>
                <a:spcPts val="600"/>
              </a:spcBef>
              <a:buFont typeface="+mj-lt"/>
              <a:buAutoNum type="arabicPeriod"/>
            </a:pPr>
            <a:r>
              <a:rPr lang="bg-BG" sz="2400" dirty="0" smtClean="0">
                <a:solidFill>
                  <a:srgbClr val="000000"/>
                </a:solidFill>
                <a:latin typeface="+mn-lt"/>
              </a:rPr>
              <a:t>ОТЧЕТЕТЕ ПРОЕКТА НАВРЕМЕ!</a:t>
            </a:r>
            <a:endParaRPr lang="en-GB" sz="2400" dirty="0">
              <a:solidFill>
                <a:srgbClr val="000000"/>
              </a:solidFill>
              <a:latin typeface="+mn-lt"/>
            </a:endParaRPr>
          </a:p>
        </p:txBody>
      </p:sp>
      <p:sp>
        <p:nvSpPr>
          <p:cNvPr id="6" name="Rectangle 5"/>
          <p:cNvSpPr/>
          <p:nvPr/>
        </p:nvSpPr>
        <p:spPr>
          <a:xfrm>
            <a:off x="3707904" y="1267239"/>
            <a:ext cx="4900642" cy="1580322"/>
          </a:xfrm>
          <a:prstGeom prst="rect">
            <a:avLst/>
          </a:prstGeom>
          <a:solidFill>
            <a:schemeClr val="bg1">
              <a:lumMod val="9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t"/>
          <a:lstStyle/>
          <a:p>
            <a:pPr>
              <a:spcBef>
                <a:spcPts val="300"/>
              </a:spcBef>
            </a:pPr>
            <a:r>
              <a:rPr lang="ru-RU" dirty="0" smtClean="0">
                <a:solidFill>
                  <a:srgbClr val="006AB6"/>
                </a:solidFill>
              </a:rPr>
              <a:t>»</a:t>
            </a:r>
            <a:r>
              <a:rPr lang="ru-RU" dirty="0">
                <a:solidFill>
                  <a:srgbClr val="006AB6"/>
                </a:solidFill>
              </a:rPr>
              <a:t> РЪКОВОДСТВО ЗА УПРАВЛЕНИЕ И ОТЧИТАНЕ НА ДИСТРИКТЕН ГРАНТ</a:t>
            </a:r>
          </a:p>
          <a:p>
            <a:pPr>
              <a:spcBef>
                <a:spcPts val="300"/>
              </a:spcBef>
            </a:pPr>
            <a:r>
              <a:rPr lang="ru-RU" dirty="0">
                <a:solidFill>
                  <a:srgbClr val="006AB6"/>
                </a:solidFill>
              </a:rPr>
              <a:t>» ПРИЛОЖЕНИЯ към Ръководство за управление и отчитане на дистриктни </a:t>
            </a:r>
            <a:r>
              <a:rPr lang="ru-RU" dirty="0" smtClean="0">
                <a:solidFill>
                  <a:srgbClr val="006AB6"/>
                </a:solidFill>
              </a:rPr>
              <a:t>грантове</a:t>
            </a:r>
          </a:p>
          <a:p>
            <a:pPr>
              <a:spcBef>
                <a:spcPts val="300"/>
              </a:spcBef>
            </a:pPr>
            <a:r>
              <a:rPr lang="ru-RU" dirty="0">
                <a:solidFill>
                  <a:srgbClr val="006AB6"/>
                </a:solidFill>
              </a:rPr>
              <a:t>» </a:t>
            </a:r>
            <a:r>
              <a:rPr lang="ru-RU" dirty="0" smtClean="0">
                <a:solidFill>
                  <a:srgbClr val="006AB6"/>
                </a:solidFill>
              </a:rPr>
              <a:t>ПРИЛОЖЕНИЯ Визуализация</a:t>
            </a:r>
            <a:endParaRPr lang="en-GB" dirty="0">
              <a:solidFill>
                <a:srgbClr val="006AB6"/>
              </a:solidFill>
            </a:endParaRPr>
          </a:p>
          <a:p>
            <a:pPr>
              <a:spcBef>
                <a:spcPts val="300"/>
              </a:spcBef>
            </a:pPr>
            <a:endParaRPr lang="en-GB" dirty="0">
              <a:solidFill>
                <a:srgbClr val="006AB6"/>
              </a:solidFill>
            </a:endParaRPr>
          </a:p>
        </p:txBody>
      </p:sp>
      <p:sp>
        <p:nvSpPr>
          <p:cNvPr id="7" name="TextBox 6"/>
          <p:cNvSpPr txBox="1"/>
          <p:nvPr/>
        </p:nvSpPr>
        <p:spPr>
          <a:xfrm>
            <a:off x="381000" y="1269007"/>
            <a:ext cx="2880320" cy="907941"/>
          </a:xfrm>
          <a:prstGeom prst="rect">
            <a:avLst/>
          </a:prstGeom>
          <a:noFill/>
        </p:spPr>
        <p:txBody>
          <a:bodyPr wrap="square" rtlCol="0">
            <a:spAutoFit/>
          </a:bodyPr>
          <a:lstStyle/>
          <a:p>
            <a:pPr>
              <a:spcBef>
                <a:spcPts val="600"/>
              </a:spcBef>
            </a:pPr>
            <a:r>
              <a:rPr lang="bg-BG" sz="2400" b="1" dirty="0" smtClean="0">
                <a:solidFill>
                  <a:srgbClr val="000000"/>
                </a:solidFill>
                <a:latin typeface="+mn-lt"/>
              </a:rPr>
              <a:t>СЛЕД ОДОБРЕНИЕ</a:t>
            </a:r>
          </a:p>
          <a:p>
            <a:pPr>
              <a:spcBef>
                <a:spcPts val="600"/>
              </a:spcBef>
            </a:pPr>
            <a:r>
              <a:rPr lang="bg-BG" sz="2400" b="1" dirty="0" smtClean="0">
                <a:solidFill>
                  <a:srgbClr val="000000"/>
                </a:solidFill>
                <a:latin typeface="+mn-lt"/>
              </a:rPr>
              <a:t>НА ГРАНТА</a:t>
            </a:r>
            <a:endParaRPr lang="en-GB" sz="2400" b="1" dirty="0">
              <a:solidFill>
                <a:srgbClr val="000000"/>
              </a:solidFill>
              <a:latin typeface="+mn-lt"/>
            </a:endParaRPr>
          </a:p>
        </p:txBody>
      </p:sp>
    </p:spTree>
    <p:extLst>
      <p:ext uri="{BB962C8B-B14F-4D97-AF65-F5344CB8AC3E}">
        <p14:creationId xmlns:p14="http://schemas.microsoft.com/office/powerpoint/2010/main" val="1709105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РЕСУРСИ И ВРЕМЕВИ ГРАФИК</a:t>
            </a:r>
            <a:endParaRPr lang="en-GB" sz="2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72816"/>
            <a:ext cx="5143428" cy="3600400"/>
          </a:xfrm>
          <a:prstGeom prst="rect">
            <a:avLst/>
          </a:prstGeom>
        </p:spPr>
      </p:pic>
      <p:sp>
        <p:nvSpPr>
          <p:cNvPr id="8" name="Rectangle 7"/>
          <p:cNvSpPr>
            <a:spLocks noChangeArrowheads="1"/>
          </p:cNvSpPr>
          <p:nvPr/>
        </p:nvSpPr>
        <p:spPr bwMode="auto">
          <a:xfrm>
            <a:off x="5143428" y="1772816"/>
            <a:ext cx="4000572" cy="3600000"/>
          </a:xfrm>
          <a:prstGeom prst="rect">
            <a:avLst/>
          </a:prstGeom>
          <a:solidFill>
            <a:srgbClr val="D2D3D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87313" eaLnBrk="1" hangingPunct="1">
              <a:lnSpc>
                <a:spcPts val="3800"/>
              </a:lnSpc>
            </a:pPr>
            <a:r>
              <a:rPr lang="bg-BG" sz="2800" dirty="0" smtClean="0">
                <a:solidFill>
                  <a:srgbClr val="15478E"/>
                </a:solidFill>
                <a:latin typeface="Myriad Pro" panose="020B0503030403020204" pitchFamily="34" charset="0"/>
              </a:rPr>
              <a:t>Ресурс: </a:t>
            </a:r>
            <a:r>
              <a:rPr lang="en-US" sz="2800" dirty="0" smtClean="0">
                <a:solidFill>
                  <a:srgbClr val="15478E"/>
                </a:solidFill>
                <a:latin typeface="Myriad Pro" panose="020B0503030403020204" pitchFamily="34" charset="0"/>
              </a:rPr>
              <a:t>14,040 </a:t>
            </a:r>
            <a:r>
              <a:rPr lang="bg-BG" sz="2800" dirty="0" smtClean="0">
                <a:solidFill>
                  <a:srgbClr val="15478E"/>
                </a:solidFill>
                <a:latin typeface="Myriad Pro" panose="020B0503030403020204" pitchFamily="34" charset="0"/>
              </a:rPr>
              <a:t>$ </a:t>
            </a:r>
            <a:r>
              <a:rPr lang="en-US" sz="2800" b="1" dirty="0" smtClean="0">
                <a:solidFill>
                  <a:srgbClr val="15478E"/>
                </a:solidFill>
                <a:latin typeface="Myriad Pro" panose="020B0503030403020204" pitchFamily="34" charset="0"/>
              </a:rPr>
              <a:t>+</a:t>
            </a:r>
            <a:endParaRPr lang="bg-BG" sz="2800" b="1" dirty="0" smtClean="0">
              <a:solidFill>
                <a:srgbClr val="15478E"/>
              </a:solidFill>
              <a:latin typeface="Myriad Pro" panose="020B0503030403020204" pitchFamily="34" charset="0"/>
            </a:endParaRPr>
          </a:p>
          <a:p>
            <a:pPr marL="87313" eaLnBrk="1" hangingPunct="1">
              <a:lnSpc>
                <a:spcPts val="3800"/>
              </a:lnSpc>
            </a:pPr>
            <a:r>
              <a:rPr lang="bg-BG" altLang="en-US" sz="2800" dirty="0" smtClean="0">
                <a:solidFill>
                  <a:srgbClr val="15478E"/>
                </a:solidFill>
                <a:latin typeface="Myriad Pro" panose="020B0503030403020204" pitchFamily="34" charset="0"/>
              </a:rPr>
              <a:t>Проекти: 6</a:t>
            </a:r>
            <a:r>
              <a:rPr lang="en-US" altLang="en-US" sz="2800" b="1" dirty="0" smtClean="0">
                <a:solidFill>
                  <a:srgbClr val="15478E"/>
                </a:solidFill>
                <a:latin typeface="Myriad Pro" panose="020B0503030403020204" pitchFamily="34" charset="0"/>
              </a:rPr>
              <a:t>+</a:t>
            </a:r>
            <a:endParaRPr lang="bg-BG" altLang="en-US" sz="2800" b="1" dirty="0" smtClean="0">
              <a:solidFill>
                <a:srgbClr val="15478E"/>
              </a:solidFill>
              <a:latin typeface="Myriad Pro" panose="020B0503030403020204" pitchFamily="34" charset="0"/>
            </a:endParaRPr>
          </a:p>
          <a:p>
            <a:pPr marL="87313" eaLnBrk="1" hangingPunct="1"/>
            <a:endParaRPr lang="bg-BG" altLang="en-US" sz="1200" dirty="0">
              <a:solidFill>
                <a:srgbClr val="15478E"/>
              </a:solidFill>
              <a:latin typeface="Myriad Pro" panose="020B0503030403020204" pitchFamily="34" charset="0"/>
            </a:endParaRPr>
          </a:p>
          <a:p>
            <a:pPr marL="87313" eaLnBrk="1" hangingPunct="1">
              <a:lnSpc>
                <a:spcPts val="3800"/>
              </a:lnSpc>
            </a:pPr>
            <a:r>
              <a:rPr lang="bg-BG" altLang="en-US" sz="2800" dirty="0" smtClean="0">
                <a:solidFill>
                  <a:srgbClr val="15478E"/>
                </a:solidFill>
                <a:latin typeface="Myriad Pro" panose="020B0503030403020204" pitchFamily="34" charset="0"/>
              </a:rPr>
              <a:t>Старт: 10.07.19</a:t>
            </a:r>
          </a:p>
          <a:p>
            <a:pPr marL="87313" eaLnBrk="1" hangingPunct="1">
              <a:lnSpc>
                <a:spcPts val="3800"/>
              </a:lnSpc>
            </a:pPr>
            <a:r>
              <a:rPr lang="bg-BG" altLang="en-US" sz="2800" dirty="0" smtClean="0">
                <a:solidFill>
                  <a:srgbClr val="15478E"/>
                </a:solidFill>
                <a:latin typeface="Myriad Pro" panose="020B0503030403020204" pitchFamily="34" charset="0"/>
              </a:rPr>
              <a:t>Краен срок: 28.10.19</a:t>
            </a:r>
          </a:p>
          <a:p>
            <a:pPr marL="87313" eaLnBrk="1" hangingPunct="1"/>
            <a:endParaRPr lang="bg-BG" altLang="en-US" sz="1200" dirty="0">
              <a:solidFill>
                <a:srgbClr val="15478E"/>
              </a:solidFill>
              <a:latin typeface="Myriad Pro" panose="020B0503030403020204" pitchFamily="34" charset="0"/>
            </a:endParaRPr>
          </a:p>
          <a:p>
            <a:pPr marL="87313" eaLnBrk="1" hangingPunct="1">
              <a:lnSpc>
                <a:spcPts val="3800"/>
              </a:lnSpc>
            </a:pPr>
            <a:r>
              <a:rPr lang="bg-BG" altLang="en-US" sz="2800" dirty="0" smtClean="0">
                <a:solidFill>
                  <a:srgbClr val="15478E"/>
                </a:solidFill>
                <a:latin typeface="Myriad Pro" panose="020B0503030403020204" pitchFamily="34" charset="0"/>
              </a:rPr>
              <a:t>Одобрение: 30.11.19</a:t>
            </a:r>
          </a:p>
          <a:p>
            <a:pPr marL="87313" eaLnBrk="1" hangingPunct="1"/>
            <a:endParaRPr lang="bg-BG" altLang="en-US" sz="1200" dirty="0">
              <a:solidFill>
                <a:srgbClr val="15478E"/>
              </a:solidFill>
              <a:latin typeface="Myriad Pro" panose="020B0503030403020204" pitchFamily="34" charset="0"/>
            </a:endParaRPr>
          </a:p>
          <a:p>
            <a:pPr marL="87313" eaLnBrk="1" hangingPunct="1">
              <a:lnSpc>
                <a:spcPts val="3800"/>
              </a:lnSpc>
            </a:pPr>
            <a:r>
              <a:rPr lang="bg-BG" altLang="en-US" sz="2800" dirty="0" smtClean="0">
                <a:solidFill>
                  <a:srgbClr val="15478E"/>
                </a:solidFill>
                <a:latin typeface="Myriad Pro" panose="020B0503030403020204" pitchFamily="34" charset="0"/>
              </a:rPr>
              <a:t>Финансиране: 15.12.19</a:t>
            </a:r>
            <a:endParaRPr lang="ru-RU" altLang="en-US" sz="2800" dirty="0">
              <a:solidFill>
                <a:srgbClr val="15478E"/>
              </a:solidFill>
              <a:latin typeface="Myriad Pro" panose="020B0503030403020204" pitchFamily="34" charset="0"/>
            </a:endParaRPr>
          </a:p>
        </p:txBody>
      </p:sp>
      <p:sp>
        <p:nvSpPr>
          <p:cNvPr id="5" name="Rectangle 4"/>
          <p:cNvSpPr>
            <a:spLocks noChangeArrowheads="1"/>
          </p:cNvSpPr>
          <p:nvPr/>
        </p:nvSpPr>
        <p:spPr bwMode="auto">
          <a:xfrm>
            <a:off x="1475656" y="1916832"/>
            <a:ext cx="1728192" cy="57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87313" eaLnBrk="1" hangingPunct="1">
              <a:lnSpc>
                <a:spcPts val="3800"/>
              </a:lnSpc>
            </a:pPr>
            <a:r>
              <a:rPr lang="bg-BG" sz="3000" b="1" dirty="0" smtClean="0">
                <a:solidFill>
                  <a:srgbClr val="15478E"/>
                </a:solidFill>
                <a:latin typeface="Myriad Pro" panose="020B0503030403020204" pitchFamily="34" charset="0"/>
              </a:rPr>
              <a:t>2019-20</a:t>
            </a:r>
            <a:endParaRPr lang="ru-RU" altLang="en-US" sz="3000" b="1" dirty="0">
              <a:solidFill>
                <a:srgbClr val="15478E"/>
              </a:solidFill>
              <a:latin typeface="Myriad Pro" panose="020B0503030403020204" pitchFamily="34" charset="0"/>
            </a:endParaRPr>
          </a:p>
        </p:txBody>
      </p:sp>
    </p:spTree>
    <p:extLst>
      <p:ext uri="{BB962C8B-B14F-4D97-AF65-F5344CB8AC3E}">
        <p14:creationId xmlns:p14="http://schemas.microsoft.com/office/powerpoint/2010/main" val="30451352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55576" y="2132856"/>
            <a:ext cx="7488832" cy="3170099"/>
          </a:xfrm>
          <a:prstGeom prst="rect">
            <a:avLst/>
          </a:prstGeom>
          <a:noFill/>
        </p:spPr>
        <p:txBody>
          <a:bodyPr wrap="square" rtlCol="0">
            <a:spAutoFit/>
          </a:bodyPr>
          <a:lstStyle/>
          <a:p>
            <a:pPr algn="ctr"/>
            <a:r>
              <a:rPr lang="bg-BG" sz="4000" b="1" dirty="0">
                <a:solidFill>
                  <a:srgbClr val="D41A69"/>
                </a:solidFill>
                <a:latin typeface="Myriad Pro Cond" panose="020B0506030403020204" pitchFamily="34" charset="0"/>
              </a:rPr>
              <a:t>Да правим </a:t>
            </a:r>
            <a:r>
              <a:rPr lang="bg-BG" sz="4000" b="1" dirty="0" smtClean="0">
                <a:solidFill>
                  <a:srgbClr val="D41A69"/>
                </a:solidFill>
                <a:latin typeface="Myriad Pro Cond" panose="020B0506030403020204" pitchFamily="34" charset="0"/>
              </a:rPr>
              <a:t>устойчиви проекти</a:t>
            </a:r>
            <a:endParaRPr lang="bg-BG" sz="4000" b="1" dirty="0">
              <a:solidFill>
                <a:srgbClr val="D41A69"/>
              </a:solidFill>
              <a:latin typeface="Myriad Pro Cond" panose="020B0506030403020204" pitchFamily="34" charset="0"/>
            </a:endParaRPr>
          </a:p>
          <a:p>
            <a:pPr algn="ctr"/>
            <a:r>
              <a:rPr lang="en-GB" sz="4000" dirty="0" err="1" smtClean="0">
                <a:solidFill>
                  <a:srgbClr val="D41A69"/>
                </a:solidFill>
                <a:latin typeface="Myriad Pro Cond" panose="020B0506030403020204" pitchFamily="34" charset="0"/>
              </a:rPr>
              <a:t>Ротарианските</a:t>
            </a:r>
            <a:r>
              <a:rPr lang="en-GB" sz="4000" dirty="0" smtClean="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грантове</a:t>
            </a:r>
            <a:r>
              <a:rPr lang="en-GB" sz="4000" dirty="0">
                <a:solidFill>
                  <a:srgbClr val="D41A69"/>
                </a:solidFill>
                <a:latin typeface="Myriad Pro Cond" panose="020B0506030403020204" pitchFamily="34" charset="0"/>
              </a:rPr>
              <a:t> </a:t>
            </a:r>
            <a:r>
              <a:rPr lang="bg-BG" sz="4000" dirty="0">
                <a:solidFill>
                  <a:srgbClr val="D41A69"/>
                </a:solidFill>
                <a:latin typeface="Myriad Pro Cond" panose="020B0506030403020204" pitchFamily="34" charset="0"/>
              </a:rPr>
              <a:t>са</a:t>
            </a:r>
            <a:r>
              <a:rPr lang="en-GB" sz="4000" dirty="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уникална</a:t>
            </a:r>
            <a:r>
              <a:rPr lang="en-GB" sz="4000" dirty="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възможност</a:t>
            </a:r>
            <a:r>
              <a:rPr lang="en-GB" sz="4000" dirty="0">
                <a:solidFill>
                  <a:srgbClr val="D41A69"/>
                </a:solidFill>
                <a:latin typeface="Myriad Pro Cond" panose="020B0506030403020204" pitchFamily="34" charset="0"/>
              </a:rPr>
              <a:t> да </a:t>
            </a:r>
            <a:r>
              <a:rPr lang="bg-BG" sz="4000" dirty="0">
                <a:solidFill>
                  <a:srgbClr val="D41A69"/>
                </a:solidFill>
                <a:latin typeface="Myriad Pro Cond" panose="020B0506030403020204" pitchFamily="34" charset="0"/>
              </a:rPr>
              <a:t>трансформираме</a:t>
            </a:r>
            <a:r>
              <a:rPr lang="en-GB" sz="4000" dirty="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идеите</a:t>
            </a:r>
            <a:r>
              <a:rPr lang="en-GB" sz="4000" dirty="0">
                <a:solidFill>
                  <a:srgbClr val="D41A69"/>
                </a:solidFill>
                <a:latin typeface="Myriad Pro Cond" panose="020B0506030403020204" pitchFamily="34" charset="0"/>
              </a:rPr>
              <a:t> в </a:t>
            </a:r>
            <a:r>
              <a:rPr lang="en-GB" sz="4000" dirty="0" err="1">
                <a:solidFill>
                  <a:srgbClr val="D41A69"/>
                </a:solidFill>
                <a:latin typeface="Myriad Pro Cond" panose="020B0506030403020204" pitchFamily="34" charset="0"/>
              </a:rPr>
              <a:t>реалност</a:t>
            </a:r>
            <a:r>
              <a:rPr lang="en-GB" sz="4000" dirty="0">
                <a:solidFill>
                  <a:srgbClr val="D41A69"/>
                </a:solidFill>
                <a:latin typeface="Myriad Pro Cond" panose="020B0506030403020204" pitchFamily="34" charset="0"/>
              </a:rPr>
              <a:t> и да </a:t>
            </a:r>
            <a:r>
              <a:rPr lang="en-GB" sz="4000" dirty="0" err="1">
                <a:solidFill>
                  <a:srgbClr val="D41A69"/>
                </a:solidFill>
                <a:latin typeface="Myriad Pro Cond" panose="020B0506030403020204" pitchFamily="34" charset="0"/>
              </a:rPr>
              <a:t>постигнем</a:t>
            </a:r>
            <a:r>
              <a:rPr lang="en-GB" sz="4000" dirty="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трайно</a:t>
            </a:r>
            <a:r>
              <a:rPr lang="en-GB" sz="4000" dirty="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въздействие</a:t>
            </a:r>
            <a:r>
              <a:rPr lang="en-GB" sz="4000" dirty="0">
                <a:solidFill>
                  <a:srgbClr val="D41A69"/>
                </a:solidFill>
                <a:latin typeface="Myriad Pro Cond" panose="020B0506030403020204" pitchFamily="34" charset="0"/>
              </a:rPr>
              <a:t> </a:t>
            </a:r>
            <a:r>
              <a:rPr lang="en-GB" sz="4000" dirty="0" err="1">
                <a:solidFill>
                  <a:srgbClr val="D41A69"/>
                </a:solidFill>
                <a:latin typeface="Myriad Pro Cond" panose="020B0506030403020204" pitchFamily="34" charset="0"/>
              </a:rPr>
              <a:t>на</a:t>
            </a:r>
            <a:r>
              <a:rPr lang="en-GB" sz="4000" dirty="0">
                <a:solidFill>
                  <a:srgbClr val="D41A69"/>
                </a:solidFill>
                <a:latin typeface="Myriad Pro Cond" panose="020B0506030403020204" pitchFamily="34" charset="0"/>
              </a:rPr>
              <a:t> местно </a:t>
            </a:r>
            <a:r>
              <a:rPr lang="en-GB" sz="4000" dirty="0" smtClean="0">
                <a:solidFill>
                  <a:srgbClr val="D41A69"/>
                </a:solidFill>
                <a:latin typeface="Myriad Pro Cond" panose="020B0506030403020204" pitchFamily="34" charset="0"/>
              </a:rPr>
              <a:t>ниво</a:t>
            </a:r>
            <a:r>
              <a:rPr lang="bg-BG" sz="4000" dirty="0" smtClean="0">
                <a:solidFill>
                  <a:srgbClr val="D41A69"/>
                </a:solidFill>
                <a:latin typeface="Myriad Pro Cond" panose="020B0506030403020204" pitchFamily="34" charset="0"/>
              </a:rPr>
              <a:t>.</a:t>
            </a:r>
            <a:endParaRPr lang="en-GB" sz="4000" dirty="0">
              <a:solidFill>
                <a:srgbClr val="D41A69"/>
              </a:solidFill>
              <a:latin typeface="Myriad Pro Cond" panose="020B0506030403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476672"/>
            <a:ext cx="4537030" cy="936104"/>
          </a:xfrm>
          <a:prstGeom prst="rect">
            <a:avLst/>
          </a:prstGeom>
        </p:spPr>
      </p:pic>
    </p:spTree>
    <p:extLst>
      <p:ext uri="{BB962C8B-B14F-4D97-AF65-F5344CB8AC3E}">
        <p14:creationId xmlns:p14="http://schemas.microsoft.com/office/powerpoint/2010/main" val="335668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chor="ctr" anchorCtr="0"/>
          <a:lstStyle/>
          <a:p>
            <a:pPr>
              <a:defRPr/>
            </a:pPr>
            <a:r>
              <a:rPr lang="bg-BG" sz="3600" dirty="0"/>
              <a:t>Дистриктен грант - от планиране до изпълнение</a:t>
            </a:r>
            <a:endParaRPr lang="en-US" sz="3600" b="1" dirty="0">
              <a:latin typeface="Times New Roman" panose="02020603050405020304" pitchFamily="18" charset="0"/>
              <a:cs typeface="Times New Roman" panose="02020603050405020304" pitchFamily="18" charset="0"/>
            </a:endParaRPr>
          </a:p>
        </p:txBody>
      </p:sp>
      <p:sp>
        <p:nvSpPr>
          <p:cNvPr id="54275" name="Rectangle 3"/>
          <p:cNvSpPr>
            <a:spLocks noGrp="1" noChangeArrowheads="1"/>
          </p:cNvSpPr>
          <p:nvPr>
            <p:ph type="subTitle" idx="1"/>
          </p:nvPr>
        </p:nvSpPr>
        <p:spPr bwMode="auto">
          <a:xfrm>
            <a:off x="533400" y="4611744"/>
            <a:ext cx="7999040" cy="95085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normAutofit/>
          </a:bodyPr>
          <a:lstStyle/>
          <a:p>
            <a:r>
              <a:rPr lang="bg-BG" sz="2800" b="1" dirty="0">
                <a:solidFill>
                  <a:srgbClr val="16478E"/>
                </a:solidFill>
              </a:rPr>
              <a:t>Стоил Костов</a:t>
            </a:r>
            <a:r>
              <a:rPr lang="en-US" sz="2800" b="1" dirty="0">
                <a:solidFill>
                  <a:srgbClr val="16478E"/>
                </a:solidFill>
              </a:rPr>
              <a:t>, </a:t>
            </a:r>
            <a:r>
              <a:rPr lang="bg-BG" sz="2800" b="1" dirty="0">
                <a:solidFill>
                  <a:srgbClr val="16478E"/>
                </a:solidFill>
              </a:rPr>
              <a:t>РК София-Център</a:t>
            </a:r>
          </a:p>
          <a:p>
            <a:pPr>
              <a:spcBef>
                <a:spcPts val="1200"/>
              </a:spcBef>
            </a:pPr>
            <a:r>
              <a:rPr lang="bg-BG" sz="2400" i="1" dirty="0">
                <a:solidFill>
                  <a:srgbClr val="16478E"/>
                </a:solidFill>
              </a:rPr>
              <a:t>председател подкомитет „Дистриктни грантове“</a:t>
            </a:r>
            <a:endParaRPr lang="bg-BG" altLang="en-US" sz="2400" b="1" dirty="0">
              <a:solidFill>
                <a:srgbClr val="16478E"/>
              </a:solidFill>
              <a:latin typeface="Georgia" panose="02040502050405020303" pitchFamily="18" charset="0"/>
              <a:cs typeface="Times New Roman" pitchFamily="18" charset="0"/>
            </a:endParaRPr>
          </a:p>
        </p:txBody>
      </p:sp>
    </p:spTree>
    <p:extLst>
      <p:ext uri="{BB962C8B-B14F-4D97-AF65-F5344CB8AC3E}">
        <p14:creationId xmlns:p14="http://schemas.microsoft.com/office/powerpoint/2010/main" val="3203072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ДИСТРИКТЕН ГРАНТ - ЕТАПИ</a:t>
            </a:r>
            <a:endParaRPr lang="en-GB" sz="2600" dirty="0"/>
          </a:p>
        </p:txBody>
      </p:sp>
      <p:sp>
        <p:nvSpPr>
          <p:cNvPr id="5" name="Content Placeholder 2"/>
          <p:cNvSpPr txBox="1">
            <a:spLocks/>
          </p:cNvSpPr>
          <p:nvPr/>
        </p:nvSpPr>
        <p:spPr bwMode="auto">
          <a:xfrm>
            <a:off x="609600" y="3048000"/>
            <a:ext cx="8138864" cy="1371600"/>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Font typeface="Arial" panose="020B0604020202020204" pitchFamily="34" charset="0"/>
              <a:buNone/>
              <a:defRPr/>
            </a:pPr>
            <a:r>
              <a:rPr lang="en-US" altLang="en-US" sz="2500" b="1" dirty="0">
                <a:solidFill>
                  <a:srgbClr val="006AB6"/>
                </a:solidFill>
                <a:latin typeface="Myriad Pro" panose="020B0503030403020204" pitchFamily="34" charset="0"/>
                <a:ea typeface="ヒラギノ角ゴ Pro W3" pitchFamily="-84" charset="-128"/>
                <a:cs typeface="+mn-cs"/>
              </a:rPr>
              <a:t>2. </a:t>
            </a:r>
            <a:r>
              <a:rPr lang="bg-BG" altLang="en-US" sz="2500" b="1" dirty="0">
                <a:solidFill>
                  <a:srgbClr val="006AB6"/>
                </a:solidFill>
                <a:latin typeface="Myriad Pro" panose="020B0503030403020204" pitchFamily="34" charset="0"/>
                <a:ea typeface="ヒラギノ角ゴ Pro W3" pitchFamily="-84" charset="-128"/>
                <a:cs typeface="+mn-cs"/>
              </a:rPr>
              <a:t>ПЛАНИРАНЕ</a:t>
            </a:r>
          </a:p>
          <a:p>
            <a:pPr eaLnBrk="1" hangingPunct="1">
              <a:spcBef>
                <a:spcPts val="1200"/>
              </a:spcBef>
              <a:buFont typeface="Wingdings" panose="05000000000000000000" pitchFamily="2" charset="2"/>
              <a:buChar char="§"/>
              <a:defRPr/>
            </a:pPr>
            <a:r>
              <a:rPr lang="bg-BG" altLang="en-US" sz="2400" dirty="0" smtClean="0">
                <a:solidFill>
                  <a:srgbClr val="000000"/>
                </a:solidFill>
                <a:latin typeface="Myriad Pro" panose="020B0503030403020204" pitchFamily="34" charset="0"/>
              </a:rPr>
              <a:t>Екип по гранта. Партньори.</a:t>
            </a:r>
          </a:p>
          <a:p>
            <a:pPr eaLnBrk="1" hangingPunct="1">
              <a:spcBef>
                <a:spcPts val="1200"/>
              </a:spcBef>
              <a:buFont typeface="Wingdings" panose="05000000000000000000" pitchFamily="2" charset="2"/>
              <a:buChar char="§"/>
              <a:defRPr/>
            </a:pPr>
            <a:r>
              <a:rPr lang="bg-BG" altLang="en-US" sz="2400" dirty="0" smtClean="0">
                <a:solidFill>
                  <a:srgbClr val="000000"/>
                </a:solidFill>
                <a:latin typeface="Myriad Pro" panose="020B0503030403020204" pitchFamily="34" charset="0"/>
              </a:rPr>
              <a:t>Събиране на оферти. Бюджет.</a:t>
            </a:r>
            <a:endParaRPr lang="en-US" altLang="en-US" sz="2400" dirty="0" smtClean="0">
              <a:solidFill>
                <a:srgbClr val="000000"/>
              </a:solidFill>
              <a:latin typeface="Myriad Pro" panose="020B0503030403020204" pitchFamily="34" charset="0"/>
            </a:endParaRPr>
          </a:p>
        </p:txBody>
      </p:sp>
      <p:sp>
        <p:nvSpPr>
          <p:cNvPr id="6" name="Content Placeholder 2"/>
          <p:cNvSpPr txBox="1">
            <a:spLocks/>
          </p:cNvSpPr>
          <p:nvPr/>
        </p:nvSpPr>
        <p:spPr bwMode="auto">
          <a:xfrm>
            <a:off x="609600" y="1284383"/>
            <a:ext cx="8138864" cy="1447802"/>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en-US" altLang="en-US" sz="2500" b="1" dirty="0">
                <a:solidFill>
                  <a:srgbClr val="006AB6"/>
                </a:solidFill>
                <a:latin typeface="Myriad Pro" panose="020B0503030403020204" pitchFamily="34" charset="0"/>
                <a:ea typeface="ヒラギノ角ゴ Pro W3" pitchFamily="-84" charset="-128"/>
                <a:cs typeface="+mn-cs"/>
              </a:rPr>
              <a:t>1. </a:t>
            </a:r>
            <a:r>
              <a:rPr lang="bg-BG" altLang="en-US" sz="2500" b="1" dirty="0">
                <a:solidFill>
                  <a:srgbClr val="006AB6"/>
                </a:solidFill>
                <a:latin typeface="Myriad Pro" panose="020B0503030403020204" pitchFamily="34" charset="0"/>
                <a:ea typeface="ヒラギノ角ゴ Pro W3" pitchFamily="-84" charset="-128"/>
                <a:cs typeface="+mn-cs"/>
              </a:rPr>
              <a:t>ПРОЕКТНА ИДЕЯ</a:t>
            </a:r>
          </a:p>
          <a:p>
            <a:pPr eaLnBrk="1" hangingPunct="1">
              <a:spcBef>
                <a:spcPts val="1200"/>
              </a:spcBef>
              <a:buFont typeface="Wingdings" panose="05000000000000000000" pitchFamily="2" charset="2"/>
              <a:buChar char="§"/>
              <a:defRPr/>
            </a:pPr>
            <a:r>
              <a:rPr lang="bg-BG" altLang="en-US" sz="2400" dirty="0" smtClean="0">
                <a:solidFill>
                  <a:srgbClr val="000000"/>
                </a:solidFill>
                <a:latin typeface="Myriad Pro" panose="020B0503030403020204" pitchFamily="34" charset="0"/>
              </a:rPr>
              <a:t>Общност </a:t>
            </a:r>
            <a:r>
              <a:rPr lang="bg-BG" altLang="en-US" sz="2400" dirty="0">
                <a:solidFill>
                  <a:srgbClr val="000000"/>
                </a:solidFill>
                <a:latin typeface="Myriad Pro" panose="020B0503030403020204" pitchFamily="34" charset="0"/>
              </a:rPr>
              <a:t>– </a:t>
            </a:r>
            <a:r>
              <a:rPr lang="en-US" altLang="en-US" sz="2400" dirty="0" smtClean="0">
                <a:solidFill>
                  <a:srgbClr val="000000"/>
                </a:solidFill>
                <a:latin typeface="Myriad Pro" panose="020B0503030403020204" pitchFamily="34" charset="0"/>
              </a:rPr>
              <a:t> </a:t>
            </a:r>
            <a:r>
              <a:rPr lang="bg-BG" altLang="en-US" sz="2400" dirty="0" smtClean="0">
                <a:solidFill>
                  <a:srgbClr val="000000"/>
                </a:solidFill>
                <a:latin typeface="Myriad Pro" panose="020B0503030403020204" pitchFamily="34" charset="0"/>
              </a:rPr>
              <a:t>анализ на НУЖДИТЕ. </a:t>
            </a:r>
            <a:r>
              <a:rPr lang="bg-BG" altLang="en-US" sz="2400" dirty="0">
                <a:solidFill>
                  <a:srgbClr val="000000"/>
                </a:solidFill>
                <a:latin typeface="Myriad Pro" panose="020B0503030403020204" pitchFamily="34" charset="0"/>
              </a:rPr>
              <a:t>Започнете СЕГА!</a:t>
            </a:r>
          </a:p>
          <a:p>
            <a:pPr eaLnBrk="1" hangingPunct="1">
              <a:spcBef>
                <a:spcPts val="1200"/>
              </a:spcBef>
              <a:buFont typeface="Wingdings" panose="05000000000000000000" pitchFamily="2" charset="2"/>
              <a:buChar char="§"/>
              <a:defRPr/>
            </a:pPr>
            <a:r>
              <a:rPr lang="bg-BG" altLang="en-US" sz="2400" dirty="0">
                <a:solidFill>
                  <a:srgbClr val="000000"/>
                </a:solidFill>
                <a:latin typeface="Myriad Pro" panose="020B0503030403020204" pitchFamily="34" charset="0"/>
              </a:rPr>
              <a:t>Общност – </a:t>
            </a:r>
            <a:r>
              <a:rPr lang="bg-BG" altLang="en-US" sz="2400" dirty="0" smtClean="0">
                <a:solidFill>
                  <a:srgbClr val="000000"/>
                </a:solidFill>
                <a:latin typeface="Myriad Pro" panose="020B0503030403020204" pitchFamily="34" charset="0"/>
              </a:rPr>
              <a:t>оценка на потребността</a:t>
            </a:r>
            <a:r>
              <a:rPr lang="en-US" altLang="en-US" sz="2400" dirty="0" smtClean="0">
                <a:solidFill>
                  <a:srgbClr val="000000"/>
                </a:solidFill>
                <a:latin typeface="Myriad Pro" panose="020B0503030403020204" pitchFamily="34" charset="0"/>
              </a:rPr>
              <a:t>. </a:t>
            </a:r>
            <a:r>
              <a:rPr lang="bg-BG" altLang="en-US" sz="2400" dirty="0" smtClean="0">
                <a:solidFill>
                  <a:srgbClr val="000000"/>
                </a:solidFill>
                <a:latin typeface="Myriad Pro" panose="020B0503030403020204" pitchFamily="34" charset="0"/>
              </a:rPr>
              <a:t>ЗАЩО?</a:t>
            </a:r>
            <a:endParaRPr lang="en-US" altLang="en-US" sz="2400" dirty="0" smtClean="0">
              <a:solidFill>
                <a:srgbClr val="000000"/>
              </a:solidFill>
              <a:effectLst>
                <a:outerShdw blurRad="38100" dist="38100" dir="2700000" algn="tl">
                  <a:srgbClr val="000000">
                    <a:alpha val="43137"/>
                  </a:srgbClr>
                </a:outerShdw>
              </a:effectLst>
              <a:latin typeface="Myriad Pro" panose="020B0503030403020204" pitchFamily="34" charset="0"/>
            </a:endParaRPr>
          </a:p>
        </p:txBody>
      </p:sp>
      <p:sp>
        <p:nvSpPr>
          <p:cNvPr id="7" name="Content Placeholder 2"/>
          <p:cNvSpPr txBox="1">
            <a:spLocks/>
          </p:cNvSpPr>
          <p:nvPr/>
        </p:nvSpPr>
        <p:spPr bwMode="auto">
          <a:xfrm>
            <a:off x="609600" y="4800600"/>
            <a:ext cx="8138864" cy="914400"/>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bg-BG" altLang="en-US" sz="2500" b="1" dirty="0">
                <a:solidFill>
                  <a:srgbClr val="006AB6"/>
                </a:solidFill>
                <a:latin typeface="Myriad Pro" panose="020B0503030403020204" pitchFamily="34" charset="0"/>
                <a:ea typeface="ヒラギノ角ゴ Pro W3" pitchFamily="-84" charset="-128"/>
                <a:cs typeface="+mn-cs"/>
              </a:rPr>
              <a:t>3</a:t>
            </a:r>
            <a:r>
              <a:rPr lang="en-US" altLang="en-US" sz="2500" b="1" dirty="0">
                <a:solidFill>
                  <a:srgbClr val="006AB6"/>
                </a:solidFill>
                <a:latin typeface="Myriad Pro" panose="020B0503030403020204" pitchFamily="34" charset="0"/>
                <a:ea typeface="ヒラギノ角ゴ Pro W3" pitchFamily="-84" charset="-128"/>
                <a:cs typeface="+mn-cs"/>
              </a:rPr>
              <a:t>. </a:t>
            </a:r>
            <a:r>
              <a:rPr lang="bg-BG" altLang="en-US" sz="2500" b="1" dirty="0">
                <a:solidFill>
                  <a:srgbClr val="006AB6"/>
                </a:solidFill>
                <a:latin typeface="Myriad Pro" panose="020B0503030403020204" pitchFamily="34" charset="0"/>
                <a:ea typeface="ヒラギノ角ゴ Pro W3" pitchFamily="-84" charset="-128"/>
                <a:cs typeface="+mn-cs"/>
              </a:rPr>
              <a:t>ПОДГОТОВКА НА АПЛИКАЦИЯ. КАНДИДАТСТВАНЕ</a:t>
            </a:r>
          </a:p>
          <a:p>
            <a:pPr eaLnBrk="1" hangingPunct="1">
              <a:spcBef>
                <a:spcPts val="1200"/>
              </a:spcBef>
              <a:buFont typeface="Wingdings" panose="05000000000000000000" pitchFamily="2" charset="2"/>
              <a:buChar char="§"/>
              <a:defRPr/>
            </a:pPr>
            <a:r>
              <a:rPr lang="bg-BG" altLang="en-US" sz="2400" dirty="0" smtClean="0">
                <a:solidFill>
                  <a:srgbClr val="000000"/>
                </a:solidFill>
                <a:latin typeface="Myriad Pro" panose="020B0503030403020204" pitchFamily="34" charset="0"/>
              </a:rPr>
              <a:t>Ръководство. Апликационна форма.</a:t>
            </a:r>
            <a:endParaRPr lang="en-US" altLang="en-US" sz="2400" dirty="0" smtClean="0">
              <a:solidFill>
                <a:srgbClr val="000000"/>
              </a:solidFill>
              <a:latin typeface="Myriad Pro" panose="020B0503030403020204" pitchFamily="34" charset="0"/>
            </a:endParaRPr>
          </a:p>
        </p:txBody>
      </p:sp>
    </p:spTree>
    <p:extLst>
      <p:ext uri="{BB962C8B-B14F-4D97-AF65-F5344CB8AC3E}">
        <p14:creationId xmlns:p14="http://schemas.microsoft.com/office/powerpoint/2010/main" val="2799263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ПОДГОТОВКА НА ПРОЕКТА - СТЪПКИ</a:t>
            </a:r>
            <a:endParaRPr lang="en-GB" sz="2600" dirty="0"/>
          </a:p>
        </p:txBody>
      </p:sp>
      <p:sp>
        <p:nvSpPr>
          <p:cNvPr id="8" name="Content Placeholder 2"/>
          <p:cNvSpPr txBox="1">
            <a:spLocks/>
          </p:cNvSpPr>
          <p:nvPr/>
        </p:nvSpPr>
        <p:spPr bwMode="auto">
          <a:xfrm>
            <a:off x="394355" y="3915455"/>
            <a:ext cx="1815446" cy="2180545"/>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Font typeface="Arial" panose="020B0604020202020204" pitchFamily="34" charset="0"/>
              <a:buNone/>
              <a:defRPr/>
            </a:pPr>
            <a:r>
              <a:rPr lang="en-US" altLang="en-US" sz="2400" b="1" dirty="0">
                <a:solidFill>
                  <a:srgbClr val="006AB6"/>
                </a:solidFill>
              </a:rPr>
              <a:t>2</a:t>
            </a:r>
            <a:r>
              <a:rPr lang="en-US" altLang="en-US" sz="2400" b="1" dirty="0" smtClean="0">
                <a:solidFill>
                  <a:srgbClr val="006AB6"/>
                </a:solidFill>
              </a:rPr>
              <a:t>. </a:t>
            </a:r>
            <a:r>
              <a:rPr lang="bg-BG" altLang="en-US" sz="2400" b="1" dirty="0" smtClean="0">
                <a:solidFill>
                  <a:srgbClr val="006AB6"/>
                </a:solidFill>
              </a:rPr>
              <a:t>ЦЕЛИ</a:t>
            </a:r>
          </a:p>
          <a:p>
            <a:pPr marL="0" indent="0" eaLnBrk="1" hangingPunct="1">
              <a:buNone/>
              <a:defRPr/>
            </a:pPr>
            <a:r>
              <a:rPr lang="bg-BG" altLang="en-US" sz="2200" b="1" dirty="0" smtClean="0">
                <a:solidFill>
                  <a:srgbClr val="D61A69"/>
                </a:solidFill>
              </a:rPr>
              <a:t>конкретни,</a:t>
            </a:r>
          </a:p>
          <a:p>
            <a:pPr marL="0" indent="0" eaLnBrk="1" hangingPunct="1">
              <a:buNone/>
              <a:defRPr/>
            </a:pPr>
            <a:r>
              <a:rPr lang="bg-BG" altLang="en-US" sz="2200" b="1" dirty="0" smtClean="0">
                <a:solidFill>
                  <a:srgbClr val="D61A69"/>
                </a:solidFill>
              </a:rPr>
              <a:t>измерими,</a:t>
            </a:r>
          </a:p>
          <a:p>
            <a:pPr marL="0" indent="0" eaLnBrk="1" hangingPunct="1">
              <a:buNone/>
              <a:defRPr/>
            </a:pPr>
            <a:r>
              <a:rPr lang="bg-BG" altLang="en-US" sz="2200" b="1" dirty="0" smtClean="0">
                <a:solidFill>
                  <a:srgbClr val="D61A69"/>
                </a:solidFill>
              </a:rPr>
              <a:t>достижими,</a:t>
            </a:r>
          </a:p>
          <a:p>
            <a:pPr marL="0" indent="0" eaLnBrk="1" hangingPunct="1">
              <a:buNone/>
              <a:defRPr/>
            </a:pPr>
            <a:r>
              <a:rPr lang="bg-BG" altLang="en-US" sz="2200" b="1" dirty="0" smtClean="0">
                <a:solidFill>
                  <a:srgbClr val="D61A69"/>
                </a:solidFill>
              </a:rPr>
              <a:t>подходящи</a:t>
            </a:r>
            <a:endParaRPr lang="bg-BG" altLang="en-US" sz="2200" b="1" dirty="0">
              <a:solidFill>
                <a:schemeClr val="bg2">
                  <a:lumMod val="10000"/>
                </a:schemeClr>
              </a:solidFill>
            </a:endParaRPr>
          </a:p>
        </p:txBody>
      </p:sp>
      <p:sp>
        <p:nvSpPr>
          <p:cNvPr id="9" name="Content Placeholder 2"/>
          <p:cNvSpPr txBox="1">
            <a:spLocks/>
          </p:cNvSpPr>
          <p:nvPr/>
        </p:nvSpPr>
        <p:spPr bwMode="auto">
          <a:xfrm>
            <a:off x="381000" y="1219200"/>
            <a:ext cx="3352800" cy="847045"/>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en-US" altLang="en-US" sz="2400" b="1" dirty="0" smtClean="0">
                <a:solidFill>
                  <a:srgbClr val="006AB6"/>
                </a:solidFill>
              </a:rPr>
              <a:t>1. </a:t>
            </a:r>
            <a:r>
              <a:rPr lang="bg-BG" altLang="en-US" sz="2400" b="1" dirty="0" smtClean="0">
                <a:solidFill>
                  <a:srgbClr val="006AB6"/>
                </a:solidFill>
              </a:rPr>
              <a:t>АНАЛИЗ НА НУЖДИТЕ</a:t>
            </a:r>
          </a:p>
          <a:p>
            <a:pPr marL="0" indent="0" eaLnBrk="1" hangingPunct="1">
              <a:spcBef>
                <a:spcPts val="600"/>
              </a:spcBef>
              <a:buNone/>
              <a:defRPr/>
            </a:pPr>
            <a:r>
              <a:rPr lang="bg-BG" altLang="en-US" sz="2200" b="1" dirty="0" smtClean="0">
                <a:solidFill>
                  <a:srgbClr val="D61A69"/>
                </a:solidFill>
              </a:rPr>
              <a:t>целева група</a:t>
            </a:r>
            <a:endParaRPr lang="bg-BG" altLang="en-US" sz="2200" b="1" dirty="0">
              <a:solidFill>
                <a:srgbClr val="D61A69"/>
              </a:solidFill>
            </a:endParaRPr>
          </a:p>
        </p:txBody>
      </p:sp>
      <p:sp>
        <p:nvSpPr>
          <p:cNvPr id="10" name="Content Placeholder 2"/>
          <p:cNvSpPr txBox="1">
            <a:spLocks/>
          </p:cNvSpPr>
          <p:nvPr/>
        </p:nvSpPr>
        <p:spPr bwMode="auto">
          <a:xfrm>
            <a:off x="4397374" y="1295400"/>
            <a:ext cx="4428000" cy="761999"/>
          </a:xfrm>
          <a:prstGeom prst="rect">
            <a:avLst/>
          </a:prstGeom>
          <a:solidFill>
            <a:srgbClr val="F57A1E"/>
          </a:solidFill>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bg-BG" altLang="en-US" sz="2200" b="1" dirty="0" smtClean="0">
                <a:solidFill>
                  <a:schemeClr val="bg2">
                    <a:lumMod val="10000"/>
                  </a:schemeClr>
                </a:solidFill>
              </a:rPr>
              <a:t>ПРОБЛЕМ: Занижено качество на обучението в гимназията</a:t>
            </a:r>
            <a:endParaRPr lang="bg-BG" altLang="en-US" sz="2200" dirty="0">
              <a:solidFill>
                <a:schemeClr val="bg2">
                  <a:lumMod val="10000"/>
                </a:schemeClr>
              </a:solidFill>
            </a:endParaRPr>
          </a:p>
        </p:txBody>
      </p:sp>
      <p:sp>
        <p:nvSpPr>
          <p:cNvPr id="11" name="Content Placeholder 2"/>
          <p:cNvSpPr txBox="1">
            <a:spLocks/>
          </p:cNvSpPr>
          <p:nvPr/>
        </p:nvSpPr>
        <p:spPr bwMode="auto">
          <a:xfrm>
            <a:off x="4397374" y="3962400"/>
            <a:ext cx="4428000" cy="685800"/>
          </a:xfrm>
          <a:prstGeom prst="rect">
            <a:avLst/>
          </a:prstGeom>
          <a:solidFill>
            <a:srgbClr val="F57A1E"/>
          </a:solidFill>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bg-BG" altLang="en-US" sz="2200" b="1" dirty="0" smtClean="0">
                <a:solidFill>
                  <a:schemeClr val="bg2">
                    <a:lumMod val="10000"/>
                  </a:schemeClr>
                </a:solidFill>
              </a:rPr>
              <a:t>ОБЩА ЦЕЛ: Повишаване качеството на обучение в гимназията</a:t>
            </a:r>
            <a:endParaRPr lang="bg-BG" altLang="en-US" sz="2200" dirty="0">
              <a:solidFill>
                <a:schemeClr val="bg2">
                  <a:lumMod val="10000"/>
                </a:schemeClr>
              </a:solidFill>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41910" y="2785110"/>
            <a:ext cx="1409700" cy="563880"/>
          </a:xfrm>
          <a:prstGeom prst="rect">
            <a:avLst/>
          </a:prstGeom>
        </p:spPr>
      </p:pic>
      <p:sp>
        <p:nvSpPr>
          <p:cNvPr id="13" name="Content Placeholder 2"/>
          <p:cNvSpPr txBox="1">
            <a:spLocks/>
          </p:cNvSpPr>
          <p:nvPr/>
        </p:nvSpPr>
        <p:spPr bwMode="auto">
          <a:xfrm>
            <a:off x="3523199" y="4800600"/>
            <a:ext cx="5292000" cy="1828800"/>
          </a:xfrm>
          <a:prstGeom prst="rect">
            <a:avLst/>
          </a:prstGeom>
          <a:solidFill>
            <a:srgbClr val="F7A81B"/>
          </a:solidFill>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bg-BG" altLang="en-US" sz="2200" b="1" dirty="0" smtClean="0">
                <a:solidFill>
                  <a:schemeClr val="bg2">
                    <a:lumMod val="10000"/>
                  </a:schemeClr>
                </a:solidFill>
              </a:rPr>
              <a:t>Специфични цели:</a:t>
            </a:r>
          </a:p>
          <a:p>
            <a:pPr eaLnBrk="1" hangingPunct="1">
              <a:spcBef>
                <a:spcPts val="300"/>
              </a:spcBef>
              <a:buFont typeface="Wingdings" panose="05000000000000000000" pitchFamily="2" charset="2"/>
              <a:buChar char="§"/>
              <a:defRPr/>
            </a:pPr>
            <a:r>
              <a:rPr lang="bg-BG" altLang="en-US" sz="2200" dirty="0" smtClean="0">
                <a:solidFill>
                  <a:schemeClr val="bg2">
                    <a:lumMod val="10000"/>
                  </a:schemeClr>
                </a:solidFill>
              </a:rPr>
              <a:t>Внедряване на нови методи на обучение</a:t>
            </a:r>
          </a:p>
          <a:p>
            <a:pPr eaLnBrk="1" hangingPunct="1">
              <a:spcBef>
                <a:spcPts val="300"/>
              </a:spcBef>
              <a:buFont typeface="Wingdings" panose="05000000000000000000" pitchFamily="2" charset="2"/>
              <a:buChar char="§"/>
              <a:defRPr/>
            </a:pPr>
            <a:r>
              <a:rPr lang="bg-BG" altLang="en-US" sz="2200" dirty="0" smtClean="0">
                <a:solidFill>
                  <a:schemeClr val="bg2">
                    <a:lumMod val="10000"/>
                  </a:schemeClr>
                </a:solidFill>
              </a:rPr>
              <a:t>Повишаване на мотивация у учениците</a:t>
            </a:r>
          </a:p>
          <a:p>
            <a:pPr eaLnBrk="1" hangingPunct="1">
              <a:spcBef>
                <a:spcPts val="300"/>
              </a:spcBef>
              <a:buFont typeface="Wingdings" panose="05000000000000000000" pitchFamily="2" charset="2"/>
              <a:buChar char="§"/>
              <a:defRPr/>
            </a:pPr>
            <a:r>
              <a:rPr lang="bg-BG" altLang="en-US" sz="2200" dirty="0" smtClean="0">
                <a:solidFill>
                  <a:schemeClr val="bg2">
                    <a:lumMod val="10000"/>
                  </a:schemeClr>
                </a:solidFill>
              </a:rPr>
              <a:t>Подобряване на квалификацията на преподавателите</a:t>
            </a:r>
            <a:endParaRPr lang="bg-BG" altLang="en-US" sz="2200" dirty="0">
              <a:solidFill>
                <a:schemeClr val="bg2">
                  <a:lumMod val="10000"/>
                </a:schemeClr>
              </a:solidFill>
            </a:endParaRPr>
          </a:p>
        </p:txBody>
      </p:sp>
      <p:sp>
        <p:nvSpPr>
          <p:cNvPr id="14" name="Content Placeholder 2"/>
          <p:cNvSpPr txBox="1">
            <a:spLocks/>
          </p:cNvSpPr>
          <p:nvPr/>
        </p:nvSpPr>
        <p:spPr bwMode="auto">
          <a:xfrm>
            <a:off x="3523198" y="2209800"/>
            <a:ext cx="5292000" cy="1562100"/>
          </a:xfrm>
          <a:prstGeom prst="rect">
            <a:avLst/>
          </a:prstGeom>
          <a:solidFill>
            <a:srgbClr val="F7A81B"/>
          </a:solidFill>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spcBef>
                <a:spcPts val="0"/>
              </a:spcBef>
              <a:buNone/>
              <a:defRPr/>
            </a:pPr>
            <a:r>
              <a:rPr lang="bg-BG" altLang="en-US" sz="2200" b="1" dirty="0" smtClean="0">
                <a:solidFill>
                  <a:schemeClr val="bg2">
                    <a:lumMod val="10000"/>
                  </a:schemeClr>
                </a:solidFill>
              </a:rPr>
              <a:t>Причини:</a:t>
            </a:r>
          </a:p>
          <a:p>
            <a:pPr eaLnBrk="1" hangingPunct="1">
              <a:spcBef>
                <a:spcPts val="300"/>
              </a:spcBef>
              <a:buFont typeface="Wingdings" panose="05000000000000000000" pitchFamily="2" charset="2"/>
              <a:buChar char="§"/>
              <a:defRPr/>
            </a:pPr>
            <a:r>
              <a:rPr lang="bg-BG" altLang="en-US" sz="2200" dirty="0" smtClean="0">
                <a:solidFill>
                  <a:schemeClr val="bg2">
                    <a:lumMod val="10000"/>
                  </a:schemeClr>
                </a:solidFill>
              </a:rPr>
              <a:t>Остарели методи на преподаване</a:t>
            </a:r>
          </a:p>
          <a:p>
            <a:pPr eaLnBrk="1" hangingPunct="1">
              <a:spcBef>
                <a:spcPts val="300"/>
              </a:spcBef>
              <a:buFont typeface="Wingdings" panose="05000000000000000000" pitchFamily="2" charset="2"/>
              <a:buChar char="§"/>
              <a:defRPr/>
            </a:pPr>
            <a:r>
              <a:rPr lang="bg-BG" altLang="en-US" sz="2200" dirty="0" smtClean="0">
                <a:solidFill>
                  <a:schemeClr val="bg2">
                    <a:lumMod val="10000"/>
                  </a:schemeClr>
                </a:solidFill>
              </a:rPr>
              <a:t>Липса на мотивация у учениците</a:t>
            </a:r>
          </a:p>
          <a:p>
            <a:pPr eaLnBrk="1" hangingPunct="1">
              <a:spcBef>
                <a:spcPts val="300"/>
              </a:spcBef>
              <a:buFont typeface="Wingdings" panose="05000000000000000000" pitchFamily="2" charset="2"/>
              <a:buChar char="§"/>
              <a:defRPr/>
            </a:pPr>
            <a:r>
              <a:rPr lang="bg-BG" altLang="en-US" sz="2200" dirty="0" smtClean="0">
                <a:solidFill>
                  <a:schemeClr val="bg2">
                    <a:lumMod val="10000"/>
                  </a:schemeClr>
                </a:solidFill>
              </a:rPr>
              <a:t>Демотивирани учители / страх</a:t>
            </a:r>
            <a:r>
              <a:rPr lang="en-US" altLang="en-US" sz="2200" dirty="0" smtClean="0">
                <a:solidFill>
                  <a:schemeClr val="bg2">
                    <a:lumMod val="10000"/>
                  </a:schemeClr>
                </a:solidFill>
              </a:rPr>
              <a:t> </a:t>
            </a:r>
            <a:r>
              <a:rPr lang="bg-BG" altLang="en-US" sz="2200" dirty="0" smtClean="0">
                <a:solidFill>
                  <a:schemeClr val="bg2">
                    <a:lumMod val="10000"/>
                  </a:schemeClr>
                </a:solidFill>
              </a:rPr>
              <a:t>от новото</a:t>
            </a:r>
            <a:endParaRPr lang="bg-BG" altLang="en-US" sz="2200" dirty="0">
              <a:solidFill>
                <a:schemeClr val="bg2">
                  <a:lumMod val="10000"/>
                </a:schemeClr>
              </a:solidFill>
            </a:endParaRPr>
          </a:p>
        </p:txBody>
      </p:sp>
      <p:cxnSp>
        <p:nvCxnSpPr>
          <p:cNvPr id="15" name="Elbow Connector 14"/>
          <p:cNvCxnSpPr>
            <a:stCxn id="10" idx="1"/>
            <a:endCxn id="11" idx="1"/>
          </p:cNvCxnSpPr>
          <p:nvPr/>
        </p:nvCxnSpPr>
        <p:spPr>
          <a:xfrm rot="10800000" flipV="1">
            <a:off x="4397374" y="1676400"/>
            <a:ext cx="12700" cy="2628900"/>
          </a:xfrm>
          <a:prstGeom prst="bentConnector3">
            <a:avLst>
              <a:gd name="adj1" fmla="val 9469567"/>
            </a:avLst>
          </a:prstGeom>
          <a:ln>
            <a:solidFill>
              <a:srgbClr val="D61A69"/>
            </a:solidFill>
            <a:tailEnd type="triangle"/>
          </a:ln>
        </p:spPr>
        <p:style>
          <a:lnRef idx="2">
            <a:schemeClr val="accent1"/>
          </a:lnRef>
          <a:fillRef idx="0">
            <a:schemeClr val="accent1"/>
          </a:fillRef>
          <a:effectRef idx="1">
            <a:schemeClr val="accent1"/>
          </a:effectRef>
          <a:fontRef idx="minor">
            <a:schemeClr val="tx1"/>
          </a:fontRef>
        </p:style>
      </p:cxnSp>
      <p:cxnSp>
        <p:nvCxnSpPr>
          <p:cNvPr id="16" name="Elbow Connector 15"/>
          <p:cNvCxnSpPr/>
          <p:nvPr/>
        </p:nvCxnSpPr>
        <p:spPr>
          <a:xfrm rot="10800000" flipV="1">
            <a:off x="3504148" y="2933700"/>
            <a:ext cx="12700" cy="2628900"/>
          </a:xfrm>
          <a:prstGeom prst="bentConnector3">
            <a:avLst>
              <a:gd name="adj1" fmla="val 7200000"/>
            </a:avLst>
          </a:prstGeom>
          <a:ln>
            <a:solidFill>
              <a:srgbClr val="D61A69"/>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49431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АПЛИКАЦИЯ</a:t>
            </a:r>
            <a:endParaRPr lang="en-GB" sz="2600" dirty="0"/>
          </a:p>
        </p:txBody>
      </p:sp>
      <p:pic>
        <p:nvPicPr>
          <p:cNvPr id="4" name="Picture 3"/>
          <p:cNvPicPr>
            <a:picLocks noChangeAspect="1"/>
          </p:cNvPicPr>
          <p:nvPr/>
        </p:nvPicPr>
        <p:blipFill>
          <a:blip r:embed="rId3"/>
          <a:stretch>
            <a:fillRect/>
          </a:stretch>
        </p:blipFill>
        <p:spPr>
          <a:xfrm>
            <a:off x="323528" y="1196752"/>
            <a:ext cx="6177077" cy="4896544"/>
          </a:xfrm>
          <a:prstGeom prst="rect">
            <a:avLst/>
          </a:prstGeom>
        </p:spPr>
      </p:pic>
      <p:sp>
        <p:nvSpPr>
          <p:cNvPr id="3" name="TextBox 2"/>
          <p:cNvSpPr txBox="1"/>
          <p:nvPr/>
        </p:nvSpPr>
        <p:spPr>
          <a:xfrm>
            <a:off x="4283968" y="1268760"/>
            <a:ext cx="4680520" cy="3939540"/>
          </a:xfrm>
          <a:prstGeom prst="rect">
            <a:avLst/>
          </a:prstGeom>
          <a:solidFill>
            <a:schemeClr val="bg1"/>
          </a:solidFill>
        </p:spPr>
        <p:txBody>
          <a:bodyPr wrap="square" rtlCol="0">
            <a:spAutoFit/>
          </a:bodyPr>
          <a:lstStyle/>
          <a:p>
            <a:pPr>
              <a:spcBef>
                <a:spcPts val="600"/>
              </a:spcBef>
            </a:pPr>
            <a:r>
              <a:rPr lang="bg-BG" sz="2200" b="1" dirty="0" smtClean="0">
                <a:solidFill>
                  <a:srgbClr val="D41A69"/>
                </a:solidFill>
              </a:rPr>
              <a:t>НЕПРАВИЛНО:</a:t>
            </a:r>
          </a:p>
          <a:p>
            <a:pPr>
              <a:spcBef>
                <a:spcPts val="1200"/>
              </a:spcBef>
            </a:pPr>
            <a:r>
              <a:rPr lang="bg-BG" sz="2200" dirty="0" smtClean="0">
                <a:solidFill>
                  <a:srgbClr val="000000"/>
                </a:solidFill>
              </a:rPr>
              <a:t>1. Програми </a:t>
            </a:r>
            <a:r>
              <a:rPr lang="bg-BG" sz="2200" dirty="0">
                <a:solidFill>
                  <a:srgbClr val="000000"/>
                </a:solidFill>
              </a:rPr>
              <a:t>за по-добра подготовка и успешна бъдеща </a:t>
            </a:r>
            <a:r>
              <a:rPr lang="bg-BG" sz="2200" dirty="0" smtClean="0">
                <a:solidFill>
                  <a:srgbClr val="000000"/>
                </a:solidFill>
              </a:rPr>
              <a:t>реализация.</a:t>
            </a:r>
          </a:p>
          <a:p>
            <a:pPr>
              <a:spcBef>
                <a:spcPts val="1200"/>
              </a:spcBef>
            </a:pPr>
            <a:r>
              <a:rPr lang="bg-BG" sz="2200" dirty="0" smtClean="0">
                <a:solidFill>
                  <a:srgbClr val="000000"/>
                </a:solidFill>
              </a:rPr>
              <a:t>2. Извършване </a:t>
            </a:r>
            <a:r>
              <a:rPr lang="bg-BG" sz="2200" dirty="0">
                <a:solidFill>
                  <a:srgbClr val="000000"/>
                </a:solidFill>
              </a:rPr>
              <a:t>на </a:t>
            </a:r>
            <a:r>
              <a:rPr lang="bg-BG" sz="2200" dirty="0" smtClean="0">
                <a:solidFill>
                  <a:srgbClr val="000000"/>
                </a:solidFill>
              </a:rPr>
              <a:t>профилактични прегледи. ИЛИ Закупуване </a:t>
            </a:r>
            <a:r>
              <a:rPr lang="bg-BG" sz="2200" dirty="0">
                <a:solidFill>
                  <a:srgbClr val="000000"/>
                </a:solidFill>
              </a:rPr>
              <a:t>на </a:t>
            </a:r>
            <a:r>
              <a:rPr lang="bg-BG" sz="2200" dirty="0" smtClean="0">
                <a:solidFill>
                  <a:srgbClr val="000000"/>
                </a:solidFill>
              </a:rPr>
              <a:t>оборудване.</a:t>
            </a:r>
            <a:endParaRPr lang="bg-BG" sz="2200" dirty="0">
              <a:solidFill>
                <a:srgbClr val="000000"/>
              </a:solidFill>
            </a:endParaRPr>
          </a:p>
          <a:p>
            <a:pPr>
              <a:spcBef>
                <a:spcPts val="1200"/>
              </a:spcBef>
            </a:pPr>
            <a:r>
              <a:rPr lang="bg-BG" sz="2200" dirty="0" smtClean="0">
                <a:solidFill>
                  <a:srgbClr val="000000"/>
                </a:solidFill>
              </a:rPr>
              <a:t>3. Запазване </a:t>
            </a:r>
            <a:r>
              <a:rPr lang="bg-BG" sz="2200" dirty="0" smtClean="0">
                <a:solidFill>
                  <a:srgbClr val="000000"/>
                </a:solidFill>
              </a:rPr>
              <a:t>здравето </a:t>
            </a:r>
            <a:r>
              <a:rPr lang="bg-BG" sz="2200" dirty="0">
                <a:solidFill>
                  <a:srgbClr val="000000"/>
                </a:solidFill>
              </a:rPr>
              <a:t>на хората и подобряване икономическия микроклимат в </a:t>
            </a:r>
            <a:r>
              <a:rPr lang="bg-BG" sz="2200" dirty="0" smtClean="0">
                <a:solidFill>
                  <a:srgbClr val="000000"/>
                </a:solidFill>
              </a:rPr>
              <a:t>региона.</a:t>
            </a:r>
            <a:endParaRPr lang="en-GB" sz="2200" dirty="0">
              <a:solidFill>
                <a:srgbClr val="000000"/>
              </a:solidFill>
            </a:endParaRPr>
          </a:p>
        </p:txBody>
      </p:sp>
    </p:spTree>
    <p:extLst>
      <p:ext uri="{BB962C8B-B14F-4D97-AF65-F5344CB8AC3E}">
        <p14:creationId xmlns:p14="http://schemas.microsoft.com/office/powerpoint/2010/main" val="250982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a:t>ПОДГОТОВКА НА </a:t>
            </a:r>
            <a:r>
              <a:rPr lang="bg-BG" sz="2600" dirty="0" smtClean="0"/>
              <a:t>ПРОЕКТА - СТЪПКИ</a:t>
            </a:r>
            <a:endParaRPr lang="en-GB" sz="2600" dirty="0"/>
          </a:p>
        </p:txBody>
      </p:sp>
      <p:sp>
        <p:nvSpPr>
          <p:cNvPr id="4" name="Content Placeholder 2"/>
          <p:cNvSpPr txBox="1">
            <a:spLocks/>
          </p:cNvSpPr>
          <p:nvPr/>
        </p:nvSpPr>
        <p:spPr bwMode="auto">
          <a:xfrm>
            <a:off x="381001" y="4808002"/>
            <a:ext cx="2087880" cy="493206"/>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bg-BG" altLang="en-US" sz="2400" b="1" dirty="0" smtClean="0">
                <a:solidFill>
                  <a:srgbClr val="006AB6"/>
                </a:solidFill>
              </a:rPr>
              <a:t>4</a:t>
            </a:r>
            <a:r>
              <a:rPr lang="en-US" altLang="en-US" sz="2400" b="1" dirty="0" smtClean="0">
                <a:solidFill>
                  <a:srgbClr val="006AB6"/>
                </a:solidFill>
              </a:rPr>
              <a:t>. </a:t>
            </a:r>
            <a:r>
              <a:rPr lang="bg-BG" altLang="en-US" sz="2400" b="1" dirty="0" smtClean="0">
                <a:solidFill>
                  <a:srgbClr val="006AB6"/>
                </a:solidFill>
              </a:rPr>
              <a:t>РЕЗУЛТАТИ</a:t>
            </a:r>
            <a:endParaRPr lang="bg-BG" altLang="en-US" sz="2400" b="1" dirty="0">
              <a:solidFill>
                <a:srgbClr val="006AB6"/>
              </a:solidFill>
            </a:endParaRPr>
          </a:p>
        </p:txBody>
      </p:sp>
      <p:sp>
        <p:nvSpPr>
          <p:cNvPr id="5" name="Content Placeholder 2"/>
          <p:cNvSpPr txBox="1">
            <a:spLocks/>
          </p:cNvSpPr>
          <p:nvPr/>
        </p:nvSpPr>
        <p:spPr bwMode="auto">
          <a:xfrm>
            <a:off x="394354" y="2645668"/>
            <a:ext cx="2074526" cy="495300"/>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defRPr/>
            </a:pPr>
            <a:r>
              <a:rPr lang="bg-BG" altLang="en-US" sz="2400" b="1" dirty="0">
                <a:solidFill>
                  <a:srgbClr val="006AB6"/>
                </a:solidFill>
              </a:rPr>
              <a:t>3</a:t>
            </a:r>
            <a:r>
              <a:rPr lang="en-US" altLang="en-US" sz="2400" b="1" dirty="0">
                <a:solidFill>
                  <a:srgbClr val="006AB6"/>
                </a:solidFill>
              </a:rPr>
              <a:t>. </a:t>
            </a:r>
            <a:r>
              <a:rPr lang="bg-BG" altLang="en-US" sz="2400" b="1" dirty="0" smtClean="0">
                <a:solidFill>
                  <a:srgbClr val="006AB6"/>
                </a:solidFill>
              </a:rPr>
              <a:t>ДЕЙНОСТИ</a:t>
            </a:r>
            <a:endParaRPr lang="bg-BG" altLang="en-US" sz="2400" b="1" dirty="0">
              <a:solidFill>
                <a:srgbClr val="006AB6"/>
              </a:solidFill>
            </a:endParaRPr>
          </a:p>
        </p:txBody>
      </p:sp>
      <p:sp>
        <p:nvSpPr>
          <p:cNvPr id="6" name="Content Placeholder 2"/>
          <p:cNvSpPr txBox="1">
            <a:spLocks/>
          </p:cNvSpPr>
          <p:nvPr/>
        </p:nvSpPr>
        <p:spPr bwMode="auto">
          <a:xfrm>
            <a:off x="2895602" y="1219200"/>
            <a:ext cx="5996878" cy="1273696"/>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Внедряване на нови методи на обучение</a:t>
            </a:r>
          </a:p>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Повишаване на мотивация у учениците</a:t>
            </a:r>
          </a:p>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Подобряване на квалификацията на учителите</a:t>
            </a:r>
            <a:endParaRPr lang="bg-BG" altLang="en-US" sz="2200" dirty="0">
              <a:solidFill>
                <a:schemeClr val="bg2">
                  <a:lumMod val="10000"/>
                </a:schemeClr>
              </a:solidFill>
            </a:endParaRPr>
          </a:p>
        </p:txBody>
      </p:sp>
      <p:sp>
        <p:nvSpPr>
          <p:cNvPr id="7" name="Content Placeholder 2"/>
          <p:cNvSpPr txBox="1">
            <a:spLocks/>
          </p:cNvSpPr>
          <p:nvPr/>
        </p:nvSpPr>
        <p:spPr bwMode="auto">
          <a:xfrm>
            <a:off x="394355" y="1219200"/>
            <a:ext cx="2074526" cy="381000"/>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Font typeface="Arial" panose="020B0604020202020204" pitchFamily="34" charset="0"/>
              <a:buNone/>
              <a:defRPr/>
            </a:pPr>
            <a:r>
              <a:rPr lang="en-US" altLang="en-US" sz="2400" b="1" dirty="0">
                <a:solidFill>
                  <a:srgbClr val="006AB6"/>
                </a:solidFill>
              </a:rPr>
              <a:t>2</a:t>
            </a:r>
            <a:r>
              <a:rPr lang="en-US" altLang="en-US" sz="2400" b="1" dirty="0" smtClean="0">
                <a:solidFill>
                  <a:srgbClr val="006AB6"/>
                </a:solidFill>
              </a:rPr>
              <a:t>. </a:t>
            </a:r>
            <a:r>
              <a:rPr lang="bg-BG" altLang="en-US" sz="2400" b="1" dirty="0" smtClean="0">
                <a:solidFill>
                  <a:srgbClr val="006AB6"/>
                </a:solidFill>
              </a:rPr>
              <a:t>ЦЕЛИ</a:t>
            </a:r>
            <a:endParaRPr lang="bg-BG" altLang="en-US" sz="2400" b="1" dirty="0">
              <a:solidFill>
                <a:srgbClr val="006AB6"/>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72065" y="1772199"/>
            <a:ext cx="877514" cy="56388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260425" y="1764500"/>
            <a:ext cx="892912" cy="563880"/>
          </a:xfrm>
          <a:prstGeom prst="rect">
            <a:avLst/>
          </a:prstGeom>
        </p:spPr>
      </p:pic>
      <p:sp>
        <p:nvSpPr>
          <p:cNvPr id="10" name="Content Placeholder 2"/>
          <p:cNvSpPr txBox="1">
            <a:spLocks/>
          </p:cNvSpPr>
          <p:nvPr/>
        </p:nvSpPr>
        <p:spPr bwMode="auto">
          <a:xfrm>
            <a:off x="2895602" y="2636912"/>
            <a:ext cx="5807074" cy="1590216"/>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Доставка на интерактивно, ИТ оборудване                 и електронни приложения</a:t>
            </a:r>
          </a:p>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Разработване на електронни уроци</a:t>
            </a:r>
          </a:p>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Уъркшопи с учениците</a:t>
            </a:r>
            <a:endParaRPr lang="bg-BG" altLang="en-US" sz="2200" dirty="0">
              <a:solidFill>
                <a:schemeClr val="bg2">
                  <a:lumMod val="10000"/>
                </a:schemeClr>
              </a:solidFill>
            </a:endParaRPr>
          </a:p>
        </p:txBody>
      </p:sp>
      <p:sp>
        <p:nvSpPr>
          <p:cNvPr id="11" name="Content Placeholder 2"/>
          <p:cNvSpPr txBox="1">
            <a:spLocks/>
          </p:cNvSpPr>
          <p:nvPr/>
        </p:nvSpPr>
        <p:spPr bwMode="auto">
          <a:xfrm>
            <a:off x="2895601" y="4788024"/>
            <a:ext cx="5837776" cy="2097360"/>
          </a:xfrm>
          <a:prstGeom prst="rect">
            <a:avLst/>
          </a:prstGeom>
          <a:solidFill>
            <a:schemeClr val="bg1"/>
          </a:solidFill>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Доставени и инсталирани 2 интерактивни дъски, 30 таблета, 1 </a:t>
            </a:r>
            <a:r>
              <a:rPr lang="en-US" altLang="en-US" sz="2200" dirty="0" smtClean="0">
                <a:solidFill>
                  <a:schemeClr val="bg2">
                    <a:lumMod val="10000"/>
                  </a:schemeClr>
                </a:solidFill>
              </a:rPr>
              <a:t>e-learning </a:t>
            </a:r>
            <a:r>
              <a:rPr lang="bg-BG" altLang="en-US" sz="2200" dirty="0" smtClean="0">
                <a:solidFill>
                  <a:schemeClr val="bg2">
                    <a:lumMod val="10000"/>
                  </a:schemeClr>
                </a:solidFill>
              </a:rPr>
              <a:t>система</a:t>
            </a:r>
            <a:r>
              <a:rPr lang="en-US" altLang="en-US" sz="2200" dirty="0" smtClean="0">
                <a:solidFill>
                  <a:schemeClr val="bg2">
                    <a:lumMod val="10000"/>
                  </a:schemeClr>
                </a:solidFill>
              </a:rPr>
              <a:t>, …</a:t>
            </a:r>
            <a:endParaRPr lang="bg-BG" altLang="en-US" sz="2200" dirty="0" smtClean="0">
              <a:solidFill>
                <a:schemeClr val="bg2">
                  <a:lumMod val="10000"/>
                </a:schemeClr>
              </a:solidFill>
            </a:endParaRPr>
          </a:p>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Над 200 ученици взели участие в уъркшопите</a:t>
            </a:r>
          </a:p>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30 учителя обучени за прилагане на нови методи и подходи на обучение</a:t>
            </a:r>
          </a:p>
          <a:p>
            <a:pPr marL="0" indent="0" eaLnBrk="1" hangingPunct="1">
              <a:spcBef>
                <a:spcPts val="600"/>
              </a:spcBef>
              <a:buNone/>
              <a:defRPr/>
            </a:pPr>
            <a:r>
              <a:rPr lang="bg-BG" altLang="en-US" sz="200" dirty="0" smtClean="0">
                <a:solidFill>
                  <a:schemeClr val="bg1"/>
                </a:solidFill>
              </a:rPr>
              <a:t>ьжьцж</a:t>
            </a:r>
          </a:p>
          <a:p>
            <a:pPr marL="0" indent="0" eaLnBrk="1" hangingPunct="1">
              <a:spcBef>
                <a:spcPts val="600"/>
              </a:spcBef>
              <a:buNone/>
              <a:defRPr/>
            </a:pPr>
            <a:endParaRPr lang="bg-BG" altLang="en-US" sz="2200" dirty="0">
              <a:solidFill>
                <a:schemeClr val="bg2">
                  <a:lumMod val="10000"/>
                </a:schemeClr>
              </a:solidFill>
            </a:endParaRPr>
          </a:p>
        </p:txBody>
      </p:sp>
      <p:cxnSp>
        <p:nvCxnSpPr>
          <p:cNvPr id="12" name="Elbow Connector 11"/>
          <p:cNvCxnSpPr/>
          <p:nvPr/>
        </p:nvCxnSpPr>
        <p:spPr>
          <a:xfrm rot="10800000" flipV="1">
            <a:off x="2844000" y="2196000"/>
            <a:ext cx="12700" cy="2160000"/>
          </a:xfrm>
          <a:prstGeom prst="bentConnector3">
            <a:avLst>
              <a:gd name="adj1" fmla="val 2817394"/>
            </a:avLst>
          </a:prstGeom>
          <a:ln>
            <a:solidFill>
              <a:srgbClr val="D61A69"/>
            </a:solidFill>
            <a:tailEnd type="triangle"/>
          </a:ln>
        </p:spPr>
        <p:style>
          <a:lnRef idx="2">
            <a:schemeClr val="accent1"/>
          </a:lnRef>
          <a:fillRef idx="0">
            <a:schemeClr val="accent1"/>
          </a:fillRef>
          <a:effectRef idx="1">
            <a:schemeClr val="accent1"/>
          </a:effectRef>
          <a:fontRef idx="minor">
            <a:schemeClr val="tx1"/>
          </a:fontRef>
        </p:style>
      </p:cxnSp>
      <p:cxnSp>
        <p:nvCxnSpPr>
          <p:cNvPr id="13" name="Elbow Connector 12"/>
          <p:cNvCxnSpPr/>
          <p:nvPr/>
        </p:nvCxnSpPr>
        <p:spPr>
          <a:xfrm rot="10800000" flipV="1">
            <a:off x="2844000" y="4428000"/>
            <a:ext cx="12700" cy="1656000"/>
          </a:xfrm>
          <a:prstGeom prst="bentConnector3">
            <a:avLst>
              <a:gd name="adj1" fmla="val 2817394"/>
            </a:avLst>
          </a:prstGeom>
          <a:ln>
            <a:solidFill>
              <a:srgbClr val="F57A1E"/>
            </a:solidFill>
            <a:tailEnd type="triangle"/>
          </a:ln>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rot="10800000" flipV="1">
            <a:off x="8172400" y="1404000"/>
            <a:ext cx="12700" cy="2160000"/>
          </a:xfrm>
          <a:prstGeom prst="bentConnector3">
            <a:avLst>
              <a:gd name="adj1" fmla="val -5867134"/>
            </a:avLst>
          </a:prstGeom>
          <a:ln>
            <a:solidFill>
              <a:srgbClr val="D61A69"/>
            </a:solidFill>
            <a:tailEnd type="triangle"/>
          </a:ln>
        </p:spPr>
        <p:style>
          <a:lnRef idx="2">
            <a:schemeClr val="accent1"/>
          </a:lnRef>
          <a:fillRef idx="0">
            <a:schemeClr val="accent1"/>
          </a:fillRef>
          <a:effectRef idx="1">
            <a:schemeClr val="accent1"/>
          </a:effectRef>
          <a:fontRef idx="minor">
            <a:schemeClr val="tx1"/>
          </a:fontRef>
        </p:style>
      </p:cxnSp>
      <p:cxnSp>
        <p:nvCxnSpPr>
          <p:cNvPr id="27" name="Elbow Connector 26"/>
          <p:cNvCxnSpPr/>
          <p:nvPr/>
        </p:nvCxnSpPr>
        <p:spPr>
          <a:xfrm rot="10800000" flipV="1">
            <a:off x="8460000" y="1404000"/>
            <a:ext cx="12700" cy="1404000"/>
          </a:xfrm>
          <a:prstGeom prst="bentConnector3">
            <a:avLst>
              <a:gd name="adj1" fmla="val -3640323"/>
            </a:avLst>
          </a:prstGeom>
          <a:ln>
            <a:solidFill>
              <a:srgbClr val="D61A69"/>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Content Placeholder 2"/>
          <p:cNvSpPr txBox="1">
            <a:spLocks/>
          </p:cNvSpPr>
          <p:nvPr/>
        </p:nvSpPr>
        <p:spPr bwMode="auto">
          <a:xfrm>
            <a:off x="2894400" y="4227128"/>
            <a:ext cx="5807074" cy="354000"/>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spcBef>
                <a:spcPts val="600"/>
              </a:spcBef>
              <a:buFont typeface="Wingdings" panose="05000000000000000000" pitchFamily="2" charset="2"/>
              <a:buChar char="§"/>
              <a:defRPr/>
            </a:pPr>
            <a:r>
              <a:rPr lang="bg-BG" altLang="en-US" sz="2200" dirty="0" smtClean="0">
                <a:solidFill>
                  <a:schemeClr val="bg2">
                    <a:lumMod val="10000"/>
                  </a:schemeClr>
                </a:solidFill>
              </a:rPr>
              <a:t>Обучение на учителите</a:t>
            </a:r>
            <a:endParaRPr lang="bg-BG" altLang="en-US" sz="2200" dirty="0">
              <a:solidFill>
                <a:schemeClr val="bg2">
                  <a:lumMod val="10000"/>
                </a:schemeClr>
              </a:solidFill>
            </a:endParaRPr>
          </a:p>
        </p:txBody>
      </p:sp>
    </p:spTree>
    <p:extLst>
      <p:ext uri="{BB962C8B-B14F-4D97-AF65-F5344CB8AC3E}">
        <p14:creationId xmlns:p14="http://schemas.microsoft.com/office/powerpoint/2010/main" val="1454566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АПЛИКАЦИЯ</a:t>
            </a:r>
            <a:endParaRPr lang="en-GB" sz="2600" dirty="0"/>
          </a:p>
        </p:txBody>
      </p:sp>
      <p:pic>
        <p:nvPicPr>
          <p:cNvPr id="5" name="Picture 4"/>
          <p:cNvPicPr>
            <a:picLocks noChangeAspect="1"/>
          </p:cNvPicPr>
          <p:nvPr/>
        </p:nvPicPr>
        <p:blipFill>
          <a:blip r:embed="rId3"/>
          <a:stretch>
            <a:fillRect/>
          </a:stretch>
        </p:blipFill>
        <p:spPr>
          <a:xfrm>
            <a:off x="323528" y="1340768"/>
            <a:ext cx="6776537" cy="4824536"/>
          </a:xfrm>
          <a:prstGeom prst="rect">
            <a:avLst/>
          </a:prstGeom>
        </p:spPr>
      </p:pic>
      <p:sp>
        <p:nvSpPr>
          <p:cNvPr id="4" name="TextBox 3"/>
          <p:cNvSpPr txBox="1"/>
          <p:nvPr/>
        </p:nvSpPr>
        <p:spPr>
          <a:xfrm>
            <a:off x="4283968" y="1268760"/>
            <a:ext cx="4680520" cy="4616648"/>
          </a:xfrm>
          <a:prstGeom prst="rect">
            <a:avLst/>
          </a:prstGeom>
          <a:solidFill>
            <a:schemeClr val="bg1"/>
          </a:solidFill>
        </p:spPr>
        <p:txBody>
          <a:bodyPr wrap="square" rtlCol="0">
            <a:spAutoFit/>
          </a:bodyPr>
          <a:lstStyle/>
          <a:p>
            <a:pPr>
              <a:spcBef>
                <a:spcPts val="600"/>
              </a:spcBef>
            </a:pPr>
            <a:r>
              <a:rPr lang="bg-BG" sz="2200" b="1" dirty="0" smtClean="0">
                <a:solidFill>
                  <a:srgbClr val="D41A69"/>
                </a:solidFill>
              </a:rPr>
              <a:t>НЕПРАВИЛНО:</a:t>
            </a:r>
          </a:p>
          <a:p>
            <a:pPr>
              <a:spcBef>
                <a:spcPts val="1200"/>
              </a:spcBef>
            </a:pPr>
            <a:r>
              <a:rPr lang="bg-BG" sz="2200" dirty="0" smtClean="0">
                <a:solidFill>
                  <a:srgbClr val="000000"/>
                </a:solidFill>
              </a:rPr>
              <a:t>2. На </a:t>
            </a:r>
            <a:r>
              <a:rPr lang="bg-BG" sz="2200" dirty="0" smtClean="0">
                <a:solidFill>
                  <a:srgbClr val="000000"/>
                </a:solidFill>
              </a:rPr>
              <a:t>редовна среща на борда поканихме ... И взехме решение да ..... След това отидохме ....</a:t>
            </a:r>
          </a:p>
          <a:p>
            <a:pPr>
              <a:spcBef>
                <a:spcPts val="1200"/>
              </a:spcBef>
            </a:pPr>
            <a:r>
              <a:rPr lang="bg-BG" sz="2200" dirty="0" smtClean="0">
                <a:solidFill>
                  <a:srgbClr val="000000"/>
                </a:solidFill>
              </a:rPr>
              <a:t>3. Информиране </a:t>
            </a:r>
            <a:r>
              <a:rPr lang="bg-BG" sz="2200" dirty="0" smtClean="0">
                <a:solidFill>
                  <a:srgbClr val="000000"/>
                </a:solidFill>
              </a:rPr>
              <a:t>на общността за проекта чрез разработване на информационен сайт.</a:t>
            </a:r>
          </a:p>
          <a:p>
            <a:pPr>
              <a:spcBef>
                <a:spcPts val="1200"/>
              </a:spcBef>
            </a:pPr>
            <a:r>
              <a:rPr lang="bg-BG" sz="2200" dirty="0" smtClean="0">
                <a:solidFill>
                  <a:srgbClr val="000000"/>
                </a:solidFill>
              </a:rPr>
              <a:t>4. За </a:t>
            </a:r>
            <a:r>
              <a:rPr lang="bg-BG" sz="2200" dirty="0">
                <a:solidFill>
                  <a:srgbClr val="000000"/>
                </a:solidFill>
              </a:rPr>
              <a:t>цел: „подобряване на квалификацията на преподавателите</a:t>
            </a:r>
            <a:r>
              <a:rPr lang="bg-BG" sz="2200" dirty="0" smtClean="0">
                <a:solidFill>
                  <a:srgbClr val="000000"/>
                </a:solidFill>
              </a:rPr>
              <a:t>“, разработването на методическо ръководство не води до резултат</a:t>
            </a:r>
            <a:endParaRPr lang="en-GB" sz="2200" dirty="0">
              <a:solidFill>
                <a:srgbClr val="000000"/>
              </a:solidFill>
            </a:endParaRPr>
          </a:p>
        </p:txBody>
      </p:sp>
    </p:spTree>
    <p:extLst>
      <p:ext uri="{BB962C8B-B14F-4D97-AF65-F5344CB8AC3E}">
        <p14:creationId xmlns:p14="http://schemas.microsoft.com/office/powerpoint/2010/main" val="3312317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АПЛИКАЦИЯ</a:t>
            </a:r>
            <a:endParaRPr lang="en-GB" sz="2600" dirty="0"/>
          </a:p>
        </p:txBody>
      </p:sp>
      <p:pic>
        <p:nvPicPr>
          <p:cNvPr id="5" name="Picture 4"/>
          <p:cNvPicPr>
            <a:picLocks noChangeAspect="1"/>
          </p:cNvPicPr>
          <p:nvPr/>
        </p:nvPicPr>
        <p:blipFill>
          <a:blip r:embed="rId3"/>
          <a:stretch>
            <a:fillRect/>
          </a:stretch>
        </p:blipFill>
        <p:spPr>
          <a:xfrm>
            <a:off x="360000" y="1196752"/>
            <a:ext cx="8532667" cy="4824536"/>
          </a:xfrm>
          <a:prstGeom prst="rect">
            <a:avLst/>
          </a:prstGeom>
        </p:spPr>
      </p:pic>
    </p:spTree>
    <p:extLst>
      <p:ext uri="{BB962C8B-B14F-4D97-AF65-F5344CB8AC3E}">
        <p14:creationId xmlns:p14="http://schemas.microsoft.com/office/powerpoint/2010/main" val="20703179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432000"/>
            <a:ext cx="6927304" cy="533400"/>
          </a:xfrm>
        </p:spPr>
        <p:txBody>
          <a:bodyPr/>
          <a:lstStyle/>
          <a:p>
            <a:r>
              <a:rPr lang="bg-BG" sz="2600" dirty="0" smtClean="0"/>
              <a:t>ФИНАЛИЗИРАНЕ НА </a:t>
            </a:r>
            <a:r>
              <a:rPr lang="bg-BG" sz="2600" dirty="0"/>
              <a:t>ПРОЕКТА</a:t>
            </a:r>
            <a:endParaRPr lang="en-GB" sz="2600" dirty="0"/>
          </a:p>
        </p:txBody>
      </p:sp>
      <p:sp>
        <p:nvSpPr>
          <p:cNvPr id="15" name="Content Placeholder 2"/>
          <p:cNvSpPr txBox="1">
            <a:spLocks/>
          </p:cNvSpPr>
          <p:nvPr/>
        </p:nvSpPr>
        <p:spPr bwMode="auto">
          <a:xfrm>
            <a:off x="467544" y="1484784"/>
            <a:ext cx="8352928" cy="3672408"/>
          </a:xfrm>
          <a:prstGeom prst="rect">
            <a:avLst/>
          </a:prstGeom>
          <a:ln>
            <a:miter lim="800000"/>
            <a:headEnd/>
            <a:tailEnd/>
          </a:ln>
        </p:spPr>
        <p:txBody>
          <a:bodyPr vert="horz" wrap="square" lIns="0" tIns="0" rIns="0" bIns="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Font typeface="Arial" panose="020B0604020202020204" pitchFamily="34" charset="0"/>
              <a:buNone/>
              <a:defRPr/>
            </a:pPr>
            <a:r>
              <a:rPr lang="bg-BG" altLang="en-US" sz="2500" b="1" dirty="0">
                <a:solidFill>
                  <a:srgbClr val="006AB6"/>
                </a:solidFill>
              </a:rPr>
              <a:t>5</a:t>
            </a:r>
            <a:r>
              <a:rPr lang="en-US" altLang="en-US" sz="2500" b="1" dirty="0" smtClean="0">
                <a:solidFill>
                  <a:srgbClr val="006AB6"/>
                </a:solidFill>
              </a:rPr>
              <a:t>. </a:t>
            </a:r>
            <a:r>
              <a:rPr lang="bg-BG" altLang="en-US" sz="2500" b="1" dirty="0" smtClean="0">
                <a:solidFill>
                  <a:srgbClr val="006AB6"/>
                </a:solidFill>
              </a:rPr>
              <a:t>БЮДЖЕТ и ПРИДРУЖАВАЩИ ДОКУМЕНТИ</a:t>
            </a:r>
          </a:p>
          <a:p>
            <a:pPr eaLnBrk="1" hangingPunct="1">
              <a:spcBef>
                <a:spcPts val="1200"/>
              </a:spcBef>
              <a:buFont typeface="Wingdings" panose="05000000000000000000" pitchFamily="2" charset="2"/>
              <a:buChar char="§"/>
              <a:defRPr/>
            </a:pPr>
            <a:r>
              <a:rPr lang="bg-BG" altLang="en-US" sz="2400" dirty="0" smtClean="0">
                <a:solidFill>
                  <a:schemeClr val="bg2">
                    <a:lumMod val="10000"/>
                  </a:schemeClr>
                </a:solidFill>
              </a:rPr>
              <a:t>Индикативна оферта</a:t>
            </a:r>
          </a:p>
          <a:p>
            <a:pPr eaLnBrk="1" hangingPunct="1">
              <a:spcBef>
                <a:spcPts val="1200"/>
              </a:spcBef>
              <a:buFont typeface="Wingdings" panose="05000000000000000000" pitchFamily="2" charset="2"/>
              <a:buChar char="§"/>
              <a:defRPr/>
            </a:pPr>
            <a:r>
              <a:rPr lang="bg-BG" altLang="en-US" sz="2400" dirty="0" smtClean="0">
                <a:solidFill>
                  <a:schemeClr val="bg2">
                    <a:lumMod val="10000"/>
                  </a:schemeClr>
                </a:solidFill>
              </a:rPr>
              <a:t>Калкулиране на разходите по дейности</a:t>
            </a:r>
            <a:endParaRPr lang="en-US" altLang="en-US" sz="2400" dirty="0" smtClean="0">
              <a:solidFill>
                <a:schemeClr val="bg2">
                  <a:lumMod val="10000"/>
                </a:schemeClr>
              </a:solidFill>
            </a:endParaRPr>
          </a:p>
          <a:p>
            <a:pPr eaLnBrk="1" hangingPunct="1">
              <a:spcBef>
                <a:spcPts val="1200"/>
              </a:spcBef>
              <a:buFont typeface="Wingdings" panose="05000000000000000000" pitchFamily="2" charset="2"/>
              <a:buChar char="§"/>
              <a:defRPr/>
            </a:pPr>
            <a:r>
              <a:rPr lang="bg-BG" altLang="en-US" sz="2400" dirty="0" smtClean="0">
                <a:solidFill>
                  <a:schemeClr val="bg2">
                    <a:lumMod val="10000"/>
                  </a:schemeClr>
                </a:solidFill>
              </a:rPr>
              <a:t>Описание на финансирането - приходи</a:t>
            </a:r>
            <a:endParaRPr lang="en-US" altLang="en-US" sz="2400" dirty="0" smtClean="0">
              <a:solidFill>
                <a:schemeClr val="bg2">
                  <a:lumMod val="10000"/>
                </a:schemeClr>
              </a:solidFill>
            </a:endParaRPr>
          </a:p>
          <a:p>
            <a:pPr marL="0" indent="0" eaLnBrk="1" hangingPunct="1">
              <a:spcBef>
                <a:spcPts val="1200"/>
              </a:spcBef>
              <a:buNone/>
              <a:defRPr/>
            </a:pPr>
            <a:r>
              <a:rPr lang="bg-BG" altLang="en-US" sz="2400" dirty="0" smtClean="0">
                <a:solidFill>
                  <a:srgbClr val="D41A69"/>
                </a:solidFill>
              </a:rPr>
              <a:t>!!! Сумата на приходите трябва = на сумата на разходите</a:t>
            </a:r>
          </a:p>
          <a:p>
            <a:pPr marL="0" indent="0" eaLnBrk="1" hangingPunct="1">
              <a:spcBef>
                <a:spcPts val="1200"/>
              </a:spcBef>
              <a:buNone/>
              <a:defRPr/>
            </a:pPr>
            <a:r>
              <a:rPr lang="bg-BG" altLang="en-US" sz="2400" dirty="0" smtClean="0">
                <a:solidFill>
                  <a:srgbClr val="D41A69"/>
                </a:solidFill>
              </a:rPr>
              <a:t>!!! Попълнете критериите за оценка</a:t>
            </a:r>
          </a:p>
          <a:p>
            <a:pPr marL="0" indent="0" eaLnBrk="1" hangingPunct="1">
              <a:spcBef>
                <a:spcPts val="1200"/>
              </a:spcBef>
              <a:buNone/>
              <a:defRPr/>
            </a:pPr>
            <a:r>
              <a:rPr lang="bg-BG" altLang="en-US" sz="2400" dirty="0" smtClean="0">
                <a:solidFill>
                  <a:srgbClr val="D41A69"/>
                </a:solidFill>
              </a:rPr>
              <a:t>!!! Комплектовайте гранта и го изпратете</a:t>
            </a:r>
            <a:endParaRPr lang="en-US" altLang="en-US" sz="2400" dirty="0" smtClean="0">
              <a:solidFill>
                <a:srgbClr val="D41A69"/>
              </a:solidFill>
            </a:endParaRPr>
          </a:p>
          <a:p>
            <a:pPr eaLnBrk="1" hangingPunct="1">
              <a:spcBef>
                <a:spcPts val="1200"/>
              </a:spcBef>
              <a:buFont typeface="Wingdings" panose="05000000000000000000" pitchFamily="2" charset="2"/>
              <a:buChar char="§"/>
              <a:defRPr/>
            </a:pPr>
            <a:endParaRPr lang="en-US" altLang="en-US" sz="2200" b="1" dirty="0" smtClean="0">
              <a:solidFill>
                <a:schemeClr val="bg2">
                  <a:lumMod val="10000"/>
                </a:schemeClr>
              </a:solidFill>
            </a:endParaRPr>
          </a:p>
        </p:txBody>
      </p:sp>
    </p:spTree>
    <p:extLst>
      <p:ext uri="{BB962C8B-B14F-4D97-AF65-F5344CB8AC3E}">
        <p14:creationId xmlns:p14="http://schemas.microsoft.com/office/powerpoint/2010/main" val="2199981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DTeamPresentationsSlive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DTeamPresentationsSliven</Template>
  <TotalTime>1863</TotalTime>
  <Words>1746</Words>
  <Application>Microsoft Office PowerPoint</Application>
  <PresentationFormat>On-screen Show (4:3)</PresentationFormat>
  <Paragraphs>161</Paragraphs>
  <Slides>13</Slides>
  <Notes>12</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13</vt:i4>
      </vt:variant>
    </vt:vector>
  </HeadingPairs>
  <TitlesOfParts>
    <vt:vector size="28" baseType="lpstr">
      <vt:lpstr>MS PGothic</vt:lpstr>
      <vt:lpstr>MS PGothic</vt:lpstr>
      <vt:lpstr>Arial</vt:lpstr>
      <vt:lpstr>Arial Narrow</vt:lpstr>
      <vt:lpstr>Calibri</vt:lpstr>
      <vt:lpstr>Georgia</vt:lpstr>
      <vt:lpstr>Myriad Pro</vt:lpstr>
      <vt:lpstr>Myriad Pro Cond</vt:lpstr>
      <vt:lpstr>Times New Roman</vt:lpstr>
      <vt:lpstr>Wingdings</vt:lpstr>
      <vt:lpstr>ヒラギノ角ゴ Pro W3</vt:lpstr>
      <vt:lpstr>Template DTeamPresentationsSliven</vt:lpstr>
      <vt:lpstr>Custom Design</vt:lpstr>
      <vt:lpstr>2_Custom Design</vt:lpstr>
      <vt:lpstr>3_Custom Design</vt:lpstr>
      <vt:lpstr>PowerPoint Presentation</vt:lpstr>
      <vt:lpstr>Дистриктен грант - от планиране до изпълнение</vt:lpstr>
      <vt:lpstr>ДИСТРИКТЕН ГРАНТ - ЕТАПИ</vt:lpstr>
      <vt:lpstr>ПОДГОТОВКА НА ПРОЕКТА - СТЪПКИ</vt:lpstr>
      <vt:lpstr>АПЛИКАЦИЯ</vt:lpstr>
      <vt:lpstr>ПОДГОТОВКА НА ПРОЕКТА - СТЪПКИ</vt:lpstr>
      <vt:lpstr>АПЛИКАЦИЯ</vt:lpstr>
      <vt:lpstr>АПЛИКАЦИЯ</vt:lpstr>
      <vt:lpstr>ФИНАЛИЗИРАНЕ НА ПРОЕКТА</vt:lpstr>
      <vt:lpstr>КАНДИДАТСТВАНЕ ЗА ДИСТРИКТЕН ГРАНТ</vt:lpstr>
      <vt:lpstr>ИЗПЪЛНЕНИЕ И ОТЧИТАНЕ</vt:lpstr>
      <vt:lpstr>РЕСУРСИ И ВРЕМЕВИ ГРАФИК</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Предстоящи събития в Д2482</dc:title>
  <dc:creator>XXX</dc:creator>
  <cp:lastModifiedBy>JK&amp;Partners</cp:lastModifiedBy>
  <cp:revision>421</cp:revision>
  <cp:lastPrinted>2018-02-13T16:30:21Z</cp:lastPrinted>
  <dcterms:created xsi:type="dcterms:W3CDTF">2018-02-05T13:47:10Z</dcterms:created>
  <dcterms:modified xsi:type="dcterms:W3CDTF">2019-03-24T19:04:28Z</dcterms:modified>
</cp:coreProperties>
</file>